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Noto Sans JP"/>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otoSansJP-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NotoSansJP-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341e2af15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341e2af15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6347b385f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6347b385f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34d4785e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634d4785e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Probablemente se deba a un desbalance de clases. Hay más ejemplos de “None” por lo que domina en la predicción mientras la clase “High” casi no tiene representación. El accuracy estaba en 30%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34d4785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34d4785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634d4785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634d4785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634d4785e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634d4785e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341e2af1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341e2af1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341e2af15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341e2af1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341e2af1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341e2af1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347b385f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6347b385f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6341e2af1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6341e2af1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341e2af1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341e2af1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6347b385f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6347b385f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Los clusters no son homogéneos, pero muestran patrones consistentes:</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s" sz="1050">
                <a:solidFill>
                  <a:schemeClr val="dk1"/>
                </a:solidFill>
                <a:highlight>
                  <a:srgbClr val="FFFFFF"/>
                </a:highlight>
              </a:rPr>
              <a:t>Todos los clusters tienen las cuatro categorías de blanqueamiento, lo cual indica que no hay una separación perfecta.</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s" sz="1050">
                <a:solidFill>
                  <a:schemeClr val="dk1"/>
                </a:solidFill>
                <a:highlight>
                  <a:srgbClr val="FFFFFF"/>
                </a:highlight>
              </a:rPr>
              <a:t>Sin embargo, las proporciones varían ligeramente entre clusters, lo que sugiere diferencias ambientales asociadas.</a:t>
            </a:r>
            <a:endParaRPr sz="1050">
              <a:solidFill>
                <a:schemeClr val="dk1"/>
              </a:solidFill>
              <a:highlight>
                <a:srgbClr val="FFFFFF"/>
              </a:highlight>
            </a:endParaRPr>
          </a:p>
          <a:p>
            <a:pPr indent="0" lvl="0" marL="0" rtl="0" algn="l">
              <a:spcBef>
                <a:spcPts val="500"/>
              </a:spcBef>
              <a:spcAft>
                <a:spcPts val="0"/>
              </a:spcAft>
              <a:buNone/>
            </a:pPr>
            <a:r>
              <a:t/>
            </a:r>
            <a:endParaRPr/>
          </a:p>
          <a:p>
            <a:pPr indent="0" lvl="0" marL="101600" marR="241300" rtl="0" algn="l">
              <a:lnSpc>
                <a:spcPct val="160000"/>
              </a:lnSpc>
              <a:spcBef>
                <a:spcPts val="0"/>
              </a:spcBef>
              <a:spcAft>
                <a:spcPts val="0"/>
              </a:spcAft>
              <a:buClr>
                <a:schemeClr val="dk1"/>
              </a:buClr>
              <a:buSzPts val="1100"/>
              <a:buFont typeface="Arial"/>
              <a:buNone/>
            </a:pPr>
            <a:r>
              <a:rPr b="1" lang="es" sz="1050">
                <a:solidFill>
                  <a:schemeClr val="dk1"/>
                </a:solidFill>
                <a:highlight>
                  <a:srgbClr val="FFFFFF"/>
                </a:highlight>
              </a:rPr>
              <a:t>Conclusiones</a:t>
            </a:r>
            <a:endParaRPr b="1" sz="1050">
              <a:solidFill>
                <a:schemeClr val="dk1"/>
              </a:solidFill>
              <a:highlight>
                <a:srgbClr val="FFFFFF"/>
              </a:highlight>
            </a:endParaRPr>
          </a:p>
          <a:p>
            <a:pPr indent="0" lvl="0" marL="101600" marR="241300" rtl="0" algn="l">
              <a:lnSpc>
                <a:spcPct val="160000"/>
              </a:lnSpc>
              <a:spcBef>
                <a:spcPts val="500"/>
              </a:spcBef>
              <a:spcAft>
                <a:spcPts val="0"/>
              </a:spcAft>
              <a:buClr>
                <a:schemeClr val="dk1"/>
              </a:buClr>
              <a:buSzPts val="1100"/>
              <a:buFont typeface="Arial"/>
              <a:buNone/>
            </a:pPr>
            <a:r>
              <a:rPr lang="es" sz="1050">
                <a:solidFill>
                  <a:schemeClr val="dk1"/>
                </a:solidFill>
                <a:highlight>
                  <a:srgbClr val="FFFFFF"/>
                </a:highlight>
              </a:rPr>
              <a:t>El clustering con k = 4 no segmenta perfectamente según los niveles de blanqueamiento, pero sí logra identificar grupos con perfiles ambientales distintos que muestran tendencias diferentes de severidad.</a:t>
            </a:r>
            <a:endParaRPr sz="1050">
              <a:solidFill>
                <a:schemeClr val="dk1"/>
              </a:solidFill>
              <a:highlight>
                <a:srgbClr val="FFFFFF"/>
              </a:highlight>
            </a:endParaRPr>
          </a:p>
          <a:p>
            <a:pPr indent="0" lvl="0" marL="101600" marR="241300" rtl="0" algn="l">
              <a:lnSpc>
                <a:spcPct val="160000"/>
              </a:lnSpc>
              <a:spcBef>
                <a:spcPts val="500"/>
              </a:spcBef>
              <a:spcAft>
                <a:spcPts val="0"/>
              </a:spcAft>
              <a:buClr>
                <a:schemeClr val="dk1"/>
              </a:buClr>
              <a:buSzPts val="1100"/>
              <a:buFont typeface="Arial"/>
              <a:buNone/>
            </a:pPr>
            <a:r>
              <a:rPr lang="es" sz="1050">
                <a:solidFill>
                  <a:schemeClr val="dk1"/>
                </a:solidFill>
                <a:highlight>
                  <a:srgbClr val="FFFFFF"/>
                </a:highlight>
              </a:rPr>
              <a:t>El Cluster 2 es el más ambientalmente comprometido: tiene la mayor temperatura, mayor acidez, menor biodiversidad y único con heatwaves. Aunque no tiene la peor proporción de bleaching, representa un riesgo climático claro.</a:t>
            </a:r>
            <a:endParaRPr sz="1050">
              <a:solidFill>
                <a:schemeClr val="dk1"/>
              </a:solidFill>
              <a:highlight>
                <a:srgbClr val="FFFFFF"/>
              </a:highlight>
            </a:endParaRPr>
          </a:p>
          <a:p>
            <a:pPr indent="0" lvl="0" marL="101600" marR="241300" rtl="0" algn="l">
              <a:lnSpc>
                <a:spcPct val="160000"/>
              </a:lnSpc>
              <a:spcBef>
                <a:spcPts val="1100"/>
              </a:spcBef>
              <a:spcAft>
                <a:spcPts val="0"/>
              </a:spcAft>
              <a:buClr>
                <a:schemeClr val="dk1"/>
              </a:buClr>
              <a:buSzPts val="1100"/>
              <a:buFont typeface="Arial"/>
              <a:buNone/>
            </a:pPr>
            <a:r>
              <a:rPr lang="es" sz="1050">
                <a:solidFill>
                  <a:schemeClr val="dk1"/>
                </a:solidFill>
                <a:highlight>
                  <a:srgbClr val="FFFFFF"/>
                </a:highlight>
              </a:rPr>
              <a:t>Los Clusters 0 y 1 parecen representar regiones estables: sin olas de calor, alta biodiversidad, menor severidad de bleaching.</a:t>
            </a:r>
            <a:endParaRPr sz="1050">
              <a:solidFill>
                <a:schemeClr val="dk1"/>
              </a:solidFill>
              <a:highlight>
                <a:srgbClr val="FFFFFF"/>
              </a:highlight>
            </a:endParaRPr>
          </a:p>
          <a:p>
            <a:pPr indent="0" lvl="0" marL="101600" marR="241300" rtl="0" algn="l">
              <a:lnSpc>
                <a:spcPct val="160000"/>
              </a:lnSpc>
              <a:spcBef>
                <a:spcPts val="1100"/>
              </a:spcBef>
              <a:spcAft>
                <a:spcPts val="0"/>
              </a:spcAft>
              <a:buClr>
                <a:schemeClr val="dk1"/>
              </a:buClr>
              <a:buSzPts val="1100"/>
              <a:buFont typeface="Arial"/>
              <a:buNone/>
            </a:pPr>
            <a:r>
              <a:rPr lang="es" sz="1050">
                <a:solidFill>
                  <a:schemeClr val="dk1"/>
                </a:solidFill>
                <a:highlight>
                  <a:srgbClr val="FFFFFF"/>
                </a:highlight>
              </a:rPr>
              <a:t>El Cluster 3 es el más numeroso y heterogéneo: Tiene tanto muchos casos sin bleaching como muchos con severidad alta.</a:t>
            </a:r>
            <a:endParaRPr sz="1050">
              <a:solidFill>
                <a:schemeClr val="dk1"/>
              </a:solidFill>
              <a:highlight>
                <a:srgbClr val="FFFFFF"/>
              </a:highlight>
            </a:endParaRPr>
          </a:p>
          <a:p>
            <a:pPr indent="0" lvl="0" marL="101600" marR="241300" rtl="0" algn="l">
              <a:lnSpc>
                <a:spcPct val="160000"/>
              </a:lnSpc>
              <a:spcBef>
                <a:spcPts val="1100"/>
              </a:spcBef>
              <a:spcAft>
                <a:spcPts val="0"/>
              </a:spcAft>
              <a:buClr>
                <a:schemeClr val="dk1"/>
              </a:buClr>
              <a:buSzPts val="1100"/>
              <a:buFont typeface="Arial"/>
              <a:buNone/>
            </a:pPr>
            <a:r>
              <a:rPr lang="es" sz="1050">
                <a:solidFill>
                  <a:schemeClr val="dk1"/>
                </a:solidFill>
                <a:highlight>
                  <a:srgbClr val="FFFFFF"/>
                </a:highlight>
              </a:rPr>
              <a:t>La reducción PCA explica ~68% de la varianza total, por lo que las visualizaciones son razonablemente representativas, pero no absolutas</a:t>
            </a:r>
            <a:endParaRPr sz="1050">
              <a:solidFill>
                <a:schemeClr val="dk1"/>
              </a:solidFill>
              <a:highlight>
                <a:srgbClr val="FFFFFF"/>
              </a:highlight>
            </a:endParaRPr>
          </a:p>
          <a:p>
            <a:pPr indent="0" lvl="0" marL="101600" marR="241300" rtl="0" algn="l">
              <a:lnSpc>
                <a:spcPct val="160000"/>
              </a:lnSpc>
              <a:spcBef>
                <a:spcPts val="1100"/>
              </a:spcBef>
              <a:spcAft>
                <a:spcPts val="0"/>
              </a:spcAft>
              <a:buClr>
                <a:schemeClr val="dk1"/>
              </a:buClr>
              <a:buSzPts val="1100"/>
              <a:buFont typeface="Arial"/>
              <a:buNone/>
            </a:pPr>
            <a:r>
              <a:rPr lang="es" sz="1050">
                <a:solidFill>
                  <a:schemeClr val="dk1"/>
                </a:solidFill>
                <a:highlight>
                  <a:srgbClr val="FFFFFF"/>
                </a:highlight>
              </a:rPr>
              <a:t>Esto sugiere que variables como SST, pH y biodiversidad tienen influencia, aunque no determinan completamente la severidad del blanqueamiento. Puede haber factores adicionales en juego (corrientes, polución, tiempo de exposición, etc.).</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34d4785e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634d4785e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241300" rtl="0" algn="l">
              <a:lnSpc>
                <a:spcPct val="160000"/>
              </a:lnSpc>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634d4785e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634d4785e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241300" rtl="0" algn="l">
              <a:lnSpc>
                <a:spcPct val="160000"/>
              </a:lnSpc>
              <a:spcBef>
                <a:spcPts val="0"/>
              </a:spcBef>
              <a:spcAft>
                <a:spcPts val="50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6347b385f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6347b385f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6347b385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6347b385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241300" rtl="0" algn="l">
              <a:lnSpc>
                <a:spcPct val="160000"/>
              </a:lnSpc>
              <a:spcBef>
                <a:spcPts val="0"/>
              </a:spcBef>
              <a:spcAft>
                <a:spcPts val="0"/>
              </a:spcAft>
              <a:buClr>
                <a:schemeClr val="dk1"/>
              </a:buClr>
              <a:buSzPts val="1100"/>
              <a:buFont typeface="Arial"/>
              <a:buNone/>
            </a:pPr>
            <a:r>
              <a:rPr lang="es" sz="1050">
                <a:solidFill>
                  <a:schemeClr val="dk1"/>
                </a:solidFill>
                <a:highlight>
                  <a:srgbClr val="FFFFFF"/>
                </a:highlight>
              </a:rPr>
              <a:t>Las conclusiones del gráfico son las siguientes:</a:t>
            </a:r>
            <a:endParaRPr sz="1050">
              <a:solidFill>
                <a:schemeClr val="dk1"/>
              </a:solidFill>
              <a:highlight>
                <a:srgbClr val="FFFFFF"/>
              </a:highlight>
            </a:endParaRPr>
          </a:p>
          <a:p>
            <a:pPr indent="0" lvl="0" marL="101600" marR="241300" rtl="0" algn="l">
              <a:lnSpc>
                <a:spcPct val="160000"/>
              </a:lnSpc>
              <a:spcBef>
                <a:spcPts val="1100"/>
              </a:spcBef>
              <a:spcAft>
                <a:spcPts val="0"/>
              </a:spcAft>
              <a:buClr>
                <a:schemeClr val="dk1"/>
              </a:buClr>
              <a:buSzPts val="1100"/>
              <a:buFont typeface="Arial"/>
              <a:buNone/>
            </a:pPr>
            <a:r>
              <a:rPr lang="es" sz="1050">
                <a:solidFill>
                  <a:schemeClr val="dk1"/>
                </a:solidFill>
                <a:highlight>
                  <a:srgbClr val="FFFFFF"/>
                </a:highlight>
              </a:rPr>
              <a:t>Tenemos 7 clusters: El algoritmo encontró 7 grupos naturales en los datos (zonas con propiedades similares en temperatura, pH, ubicación, etc.).</a:t>
            </a:r>
            <a:endParaRPr sz="1050">
              <a:solidFill>
                <a:schemeClr val="dk1"/>
              </a:solidFill>
              <a:highlight>
                <a:srgbClr val="FFFFFF"/>
              </a:highlight>
            </a:endParaRPr>
          </a:p>
          <a:p>
            <a:pPr indent="0" lvl="0" marL="101600" marR="241300" rtl="0" algn="l">
              <a:lnSpc>
                <a:spcPct val="160000"/>
              </a:lnSpc>
              <a:spcBef>
                <a:spcPts val="1100"/>
              </a:spcBef>
              <a:spcAft>
                <a:spcPts val="0"/>
              </a:spcAft>
              <a:buClr>
                <a:schemeClr val="dk1"/>
              </a:buClr>
              <a:buSzPts val="1100"/>
              <a:buFont typeface="Arial"/>
              <a:buNone/>
            </a:pPr>
            <a:r>
              <a:rPr lang="es" sz="1050">
                <a:solidFill>
                  <a:schemeClr val="dk1"/>
                </a:solidFill>
                <a:highlight>
                  <a:srgbClr val="FFFFFF"/>
                </a:highlight>
              </a:rPr>
              <a:t>Tenemos 14 puntos de ruido: que son mediciones atípicas que no encajan en ningún grupo (ej: transiciones entre zonas, errores de medición, o eventos extremos).</a:t>
            </a:r>
            <a:endParaRPr sz="1050">
              <a:solidFill>
                <a:schemeClr val="dk1"/>
              </a:solidFill>
              <a:highlight>
                <a:srgbClr val="FFFFFF"/>
              </a:highlight>
            </a:endParaRPr>
          </a:p>
          <a:p>
            <a:pPr indent="0" lvl="0" marL="101600" marR="241300" rtl="0" algn="l">
              <a:lnSpc>
                <a:spcPct val="160000"/>
              </a:lnSpc>
              <a:spcBef>
                <a:spcPts val="500"/>
              </a:spcBef>
              <a:spcAft>
                <a:spcPts val="500"/>
              </a:spcAft>
              <a:buClr>
                <a:schemeClr val="dk1"/>
              </a:buClr>
              <a:buSzPts val="1100"/>
              <a:buFont typeface="Arial"/>
              <a:buNone/>
            </a:pPr>
            <a:r>
              <a:rPr lang="es" sz="1050">
                <a:solidFill>
                  <a:schemeClr val="dk1"/>
                </a:solidFill>
                <a:highlight>
                  <a:srgbClr val="FFFFFF"/>
                </a:highlight>
              </a:rPr>
              <a:t>Podemos hacer un análisis estadístico de los clusters para ver qué representan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6347b385f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6347b385f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241300" rtl="0" algn="l">
              <a:lnSpc>
                <a:spcPct val="160000"/>
              </a:lnSpc>
              <a:spcBef>
                <a:spcPts val="0"/>
              </a:spcBef>
              <a:spcAft>
                <a:spcPts val="0"/>
              </a:spcAft>
              <a:buClr>
                <a:schemeClr val="dk1"/>
              </a:buClr>
              <a:buSzPts val="1100"/>
              <a:buFont typeface="Arial"/>
              <a:buNone/>
            </a:pPr>
            <a:r>
              <a:rPr lang="es" sz="1050">
                <a:solidFill>
                  <a:schemeClr val="dk1"/>
                </a:solidFill>
                <a:highlight>
                  <a:srgbClr val="FFFFFF"/>
                </a:highlight>
              </a:rPr>
              <a:t>Acá es importante buscar qué cluster tiene alta la columna 'High' En este caso sería el 5, entonces procedemos a analizarlo en particular:</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347b385f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6347b385f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6347b385f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6347b385f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634f7381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634f7381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6341e2af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6341e2af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634d4785e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634d4785e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El rango de pH ideal para los corales se sitúa entre 7.8 y 8.5, en el límite entre neutral y alcalino.</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La temperatura ideal está entre 26-27°C, algunos corales pueden tolerar temperaturas más bajas y más altas, lo más importante es mantener la estabilidad.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6341e2af1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6341e2af1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acá hablar de qué tipo de variable hay en cada columna de datos y cómo tratamos los NaN en la columna Bleaching Severity (</a:t>
            </a:r>
            <a:r>
              <a:rPr lang="es" sz="1050">
                <a:solidFill>
                  <a:schemeClr val="dk1"/>
                </a:solidFill>
                <a:highlight>
                  <a:srgbClr val="FFFFFF"/>
                </a:highlight>
              </a:rPr>
              <a:t>Se reemplazará el dato NaN por el string 'None'.)</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s" sz="1050">
                <a:solidFill>
                  <a:schemeClr val="dk1"/>
                </a:solidFill>
                <a:highlight>
                  <a:srgbClr val="FFFFFF"/>
                </a:highlight>
              </a:rPr>
              <a:t>Hablar de las interpretaciones físicas de cada cosa, por ejemplo:</a:t>
            </a:r>
            <a:br>
              <a:rPr lang="es" sz="1050">
                <a:solidFill>
                  <a:schemeClr val="dk1"/>
                </a:solidFill>
                <a:highlight>
                  <a:srgbClr val="FFFFFF"/>
                </a:highlight>
              </a:rPr>
            </a:br>
            <a:r>
              <a:rPr lang="es" sz="1050">
                <a:solidFill>
                  <a:schemeClr val="dk1"/>
                </a:solidFill>
                <a:highlight>
                  <a:srgbClr val="FFFFFF"/>
                </a:highlight>
              </a:rPr>
              <a:t>Una ola de calor marina es un período de temperaturas oceánicas inusualmente altas, definido por su duración e intensidad. Una de las formas más comunes en que los científicos miden la temperatura del océano es a través de la temperatura superficial del mar. Las desviaciones de la temperatura superficial media del mar se denominan anomalías de temperatura. El valor de temperatura que determina la existencia de una ola de calor varía alrededor del mundo, teniendo en cuenta los valores típicos de cada región.</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s" sz="1050">
                <a:solidFill>
                  <a:schemeClr val="dk1"/>
                </a:solidFill>
                <a:highlight>
                  <a:srgbClr val="FFFFFF"/>
                </a:highlight>
              </a:rPr>
              <a:t>un pH ácido podría ser mortal para las especies cuando se encuentra combinado con alta temperatura. Hacemos un análisis del promedio anual del pH en cada región, ya que luego buscaremos correlacionarlo con la temperatura media anual para ver si se corresponde con una baja en las especies observadas.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'Bleaching Severity' o 'severidad de blanqueamiento', en el contexto de los corales, se refiere al grado en que los corales pierden su color y se vuelven blancos. Esto ocurre cuando son sometidos a estrés y expulsan las algas simbióticas que viven en sus tejidos. Sucede debido a cambios en la temperatura del agua (a mayor temperatura, mayor blanqueamiento), cambios en la luz o en los nutrientes o por presencia de contaminantes.</a:t>
            </a:r>
            <a:endParaRPr sz="1050">
              <a:solidFill>
                <a:schemeClr val="dk1"/>
              </a:solidFill>
              <a:highlight>
                <a:srgbClr val="FFFFFF"/>
              </a:highlight>
            </a:endParaRPr>
          </a:p>
          <a:p>
            <a:pPr indent="0" lvl="0" marL="0" rtl="0" algn="l">
              <a:lnSpc>
                <a:spcPct val="115000"/>
              </a:lnSpc>
              <a:spcBef>
                <a:spcPts val="1100"/>
              </a:spcBef>
              <a:spcAft>
                <a:spcPts val="0"/>
              </a:spcAft>
              <a:buNone/>
            </a:pPr>
            <a:r>
              <a:rPr lang="es" sz="1050">
                <a:solidFill>
                  <a:schemeClr val="dk1"/>
                </a:solidFill>
                <a:highlight>
                  <a:srgbClr val="FFFF00"/>
                </a:highlight>
              </a:rPr>
              <a:t>Nos interesa registrar en qué momentos es mayor la severidad de blanqueamiento y si esto se corresponde con aquellos en los que ocurren las olas de calor, para confirmar que la causa principal es la variación de la temperatura, uno de los efectos más notalbles del cambio climático.</a:t>
            </a:r>
            <a:endParaRPr sz="1050">
              <a:solidFill>
                <a:schemeClr val="dk1"/>
              </a:solidFill>
              <a:highlight>
                <a:srgbClr val="FFFF00"/>
              </a:highlight>
            </a:endParaRPr>
          </a:p>
          <a:p>
            <a:pPr indent="0" lvl="0" marL="0" rtl="0" algn="l">
              <a:lnSpc>
                <a:spcPct val="115000"/>
              </a:lnSpc>
              <a:spcBef>
                <a:spcPts val="500"/>
              </a:spcBef>
              <a:spcAft>
                <a:spcPts val="0"/>
              </a:spcAft>
              <a:buNone/>
            </a:pPr>
            <a:r>
              <a:t/>
            </a:r>
            <a:endParaRPr sz="1050">
              <a:solidFill>
                <a:schemeClr val="dk1"/>
              </a:solidFill>
              <a:highlight>
                <a:srgbClr val="FFFF00"/>
              </a:highlight>
            </a:endParaRPr>
          </a:p>
          <a:p>
            <a:pPr indent="0" lvl="0" marL="0" rtl="0" algn="l">
              <a:lnSpc>
                <a:spcPct val="115000"/>
              </a:lnSpc>
              <a:spcBef>
                <a:spcPts val="500"/>
              </a:spcBef>
              <a:spcAft>
                <a:spcPts val="0"/>
              </a:spcAft>
              <a:buClr>
                <a:schemeClr val="dk1"/>
              </a:buClr>
              <a:buSzPts val="1100"/>
              <a:buFont typeface="Arial"/>
              <a:buNone/>
            </a:pPr>
            <a:r>
              <a:rPr lang="es" sz="1050">
                <a:solidFill>
                  <a:schemeClr val="dk1"/>
                </a:solidFill>
                <a:highlight>
                  <a:srgbClr val="FFFFFF"/>
                </a:highlight>
              </a:rPr>
              <a:t>La cantidad de especies observadas en un lugar nos puede hablar de la relación entre el cambio climático y los efectos que tiene en biósfera. Muchas veces el comportamiento de los animales depende de las condiciones del entorno. Como objetivo final de este análisis, veremos si los cambios en la cantidad de especies se relacionan con las variaciones climáticas en cada lugar. Para tener una mejor aproximación al problema vemos, por ejemplo, cuántas especies se observaron en cada lugar para cada año, ya que los cambios en el clima suceden a una escala temporal grande (de orden anual como mínimo).</a:t>
            </a:r>
            <a:endParaRPr sz="1050">
              <a:solidFill>
                <a:schemeClr val="dk1"/>
              </a:solidFill>
              <a:highlight>
                <a:srgbClr val="FFFF00"/>
              </a:highlight>
            </a:endParaRPr>
          </a:p>
          <a:p>
            <a:pPr indent="0" lvl="0" marL="0" rtl="0" algn="l">
              <a:spcBef>
                <a:spcPts val="50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6347b385f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6347b385f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6341e2af1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6341e2af1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Acá resaltar la importancia de los valores promedios en las variables que tienen sentido (ph, sst, specied observed) y los valores minimos y máximos en todas. Este análisis es importante para ver a primera vista los órdenes de magnitud de las variables.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347b385f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6347b385f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acá usamos estos ejemplos a modo de ilustración con la columna SST, vimos que tenían un sentido físico entonces decidimos conservarlos. El mismo </a:t>
            </a:r>
            <a:r>
              <a:rPr lang="es"/>
              <a:t>tratamiento</a:t>
            </a:r>
            <a:r>
              <a:rPr lang="es"/>
              <a:t> hicimos con otros valores, por ejemplo, teniendo en cuenta las características climáticas de cada locación (ver abajo)</a:t>
            </a:r>
            <a:br>
              <a:rPr lang="es"/>
            </a:br>
            <a:r>
              <a:rPr lang="es" sz="1050">
                <a:solidFill>
                  <a:schemeClr val="dk1"/>
                </a:solidFill>
                <a:highlight>
                  <a:srgbClr val="FFFFFF"/>
                </a:highlight>
              </a:rPr>
              <a:t>South China Sea -&gt; Es una zona con alto tráfico marítimo y contaminación, sumado a la ola de calor, generaría estrés adicional en las especies y explicaría la baja cantidad.</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s" sz="1050">
                <a:solidFill>
                  <a:schemeClr val="dk1"/>
                </a:solidFill>
                <a:highlight>
                  <a:srgbClr val="FFFFFF"/>
                </a:highlight>
              </a:rPr>
              <a:t>Galápagos -&gt; Es un ecosistema frágil, con especies endémicas. El aumento de SST podría estar causando migración o mortalidad.</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341e2af1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341e2af1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14.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13.png"/><Relationship Id="rId7"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10.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jp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jp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jp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29.jpg"/><Relationship Id="rId5"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27.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434075" y="730775"/>
            <a:ext cx="6872100" cy="252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891"/>
              <a:buNone/>
            </a:pPr>
            <a:r>
              <a:rPr lang="es" sz="3480">
                <a:solidFill>
                  <a:srgbClr val="4D124D"/>
                </a:solidFill>
                <a:latin typeface="Noto Sans JP"/>
                <a:ea typeface="Noto Sans JP"/>
                <a:cs typeface="Noto Sans JP"/>
                <a:sym typeface="Noto Sans JP"/>
              </a:rPr>
              <a:t>Trabajo Final Ingenias + </a:t>
            </a:r>
            <a:endParaRPr sz="3480">
              <a:solidFill>
                <a:srgbClr val="4D124D"/>
              </a:solidFill>
              <a:latin typeface="Noto Sans JP"/>
              <a:ea typeface="Noto Sans JP"/>
              <a:cs typeface="Noto Sans JP"/>
              <a:sym typeface="Noto Sans JP"/>
            </a:endParaRPr>
          </a:p>
          <a:p>
            <a:pPr indent="0" lvl="0" marL="0" rtl="0" algn="ctr">
              <a:spcBef>
                <a:spcPts val="0"/>
              </a:spcBef>
              <a:spcAft>
                <a:spcPts val="0"/>
              </a:spcAft>
              <a:buSzPts val="891"/>
              <a:buNone/>
            </a:pPr>
            <a:r>
              <a:rPr lang="es" sz="3480">
                <a:solidFill>
                  <a:srgbClr val="4D124D"/>
                </a:solidFill>
                <a:latin typeface="Noto Sans JP"/>
                <a:ea typeface="Noto Sans JP"/>
                <a:cs typeface="Noto Sans JP"/>
                <a:sym typeface="Noto Sans JP"/>
              </a:rPr>
              <a:t>Fundación YPF:</a:t>
            </a:r>
            <a:endParaRPr sz="3480">
              <a:solidFill>
                <a:srgbClr val="4D124D"/>
              </a:solidFill>
              <a:latin typeface="Noto Sans JP"/>
              <a:ea typeface="Noto Sans JP"/>
              <a:cs typeface="Noto Sans JP"/>
              <a:sym typeface="Noto Sans JP"/>
            </a:endParaRPr>
          </a:p>
          <a:p>
            <a:pPr indent="0" lvl="0" marL="0" rtl="0" algn="ctr">
              <a:spcBef>
                <a:spcPts val="0"/>
              </a:spcBef>
              <a:spcAft>
                <a:spcPts val="0"/>
              </a:spcAft>
              <a:buSzPts val="891"/>
              <a:buNone/>
            </a:pPr>
            <a:r>
              <a:rPr lang="es" sz="3480">
                <a:solidFill>
                  <a:srgbClr val="4D124D"/>
                </a:solidFill>
                <a:latin typeface="Noto Sans JP"/>
                <a:ea typeface="Noto Sans JP"/>
                <a:cs typeface="Noto Sans JP"/>
                <a:sym typeface="Noto Sans JP"/>
              </a:rPr>
              <a:t>Análisis del Cambio Climático en Ambientes Marinos.</a:t>
            </a:r>
            <a:endParaRPr sz="3480">
              <a:solidFill>
                <a:srgbClr val="4D124D"/>
              </a:solidFill>
              <a:latin typeface="Noto Sans JP"/>
              <a:ea typeface="Noto Sans JP"/>
              <a:cs typeface="Noto Sans JP"/>
              <a:sym typeface="Noto Sans JP"/>
            </a:endParaRPr>
          </a:p>
        </p:txBody>
      </p:sp>
      <p:sp>
        <p:nvSpPr>
          <p:cNvPr id="55" name="Google Shape;55;p13"/>
          <p:cNvSpPr txBox="1"/>
          <p:nvPr>
            <p:ph idx="1" type="subTitle"/>
          </p:nvPr>
        </p:nvSpPr>
        <p:spPr>
          <a:xfrm>
            <a:off x="2417575" y="3799650"/>
            <a:ext cx="50412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100">
                <a:solidFill>
                  <a:srgbClr val="6958A5"/>
                </a:solidFill>
                <a:latin typeface="Noto Sans JP"/>
                <a:ea typeface="Noto Sans JP"/>
                <a:cs typeface="Noto Sans JP"/>
                <a:sym typeface="Noto Sans JP"/>
              </a:rPr>
              <a:t>Juliana Mattei - Azul Senn</a:t>
            </a:r>
            <a:endParaRPr sz="2100">
              <a:solidFill>
                <a:srgbClr val="6958A5"/>
              </a:solidFill>
              <a:latin typeface="Noto Sans JP"/>
              <a:ea typeface="Noto Sans JP"/>
              <a:cs typeface="Noto Sans JP"/>
              <a:sym typeface="Noto Sans JP"/>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 Supervisado</a:t>
            </a:r>
            <a:endParaRPr b="1">
              <a:solidFill>
                <a:srgbClr val="4D124D"/>
              </a:solidFill>
              <a:latin typeface="Noto Sans JP"/>
              <a:ea typeface="Noto Sans JP"/>
              <a:cs typeface="Noto Sans JP"/>
              <a:sym typeface="Noto Sans JP"/>
            </a:endParaRPr>
          </a:p>
        </p:txBody>
      </p:sp>
      <p:sp>
        <p:nvSpPr>
          <p:cNvPr id="127" name="Google Shape;127;p22"/>
          <p:cNvSpPr txBox="1"/>
          <p:nvPr/>
        </p:nvSpPr>
        <p:spPr>
          <a:xfrm>
            <a:off x="735375" y="1083175"/>
            <a:ext cx="7657800" cy="66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438">
                <a:solidFill>
                  <a:srgbClr val="6958A5"/>
                </a:solidFill>
                <a:latin typeface="Noto Sans JP"/>
                <a:ea typeface="Noto Sans JP"/>
                <a:cs typeface="Noto Sans JP"/>
                <a:sym typeface="Noto Sans JP"/>
              </a:rPr>
              <a:t>Para el </a:t>
            </a:r>
            <a:r>
              <a:rPr b="1" lang="es" sz="1438">
                <a:solidFill>
                  <a:srgbClr val="6958A5"/>
                </a:solidFill>
                <a:latin typeface="Noto Sans JP"/>
                <a:ea typeface="Noto Sans JP"/>
                <a:cs typeface="Noto Sans JP"/>
                <a:sym typeface="Noto Sans JP"/>
              </a:rPr>
              <a:t>Modelo Supervisado</a:t>
            </a:r>
            <a:r>
              <a:rPr lang="es" sz="1438">
                <a:solidFill>
                  <a:srgbClr val="6958A5"/>
                </a:solidFill>
                <a:latin typeface="Noto Sans JP"/>
                <a:ea typeface="Noto Sans JP"/>
                <a:cs typeface="Noto Sans JP"/>
                <a:sym typeface="Noto Sans JP"/>
              </a:rPr>
              <a:t> buscamos predecir la pertenencia de nuevas observaciones a las clases de </a:t>
            </a:r>
            <a:r>
              <a:rPr b="1" lang="es" sz="1438">
                <a:solidFill>
                  <a:srgbClr val="6958A5"/>
                </a:solidFill>
                <a:latin typeface="Noto Sans JP"/>
                <a:ea typeface="Noto Sans JP"/>
                <a:cs typeface="Noto Sans JP"/>
                <a:sym typeface="Noto Sans JP"/>
              </a:rPr>
              <a:t>Bleaching</a:t>
            </a:r>
            <a:r>
              <a:rPr lang="es" sz="1438">
                <a:solidFill>
                  <a:srgbClr val="6958A5"/>
                </a:solidFill>
                <a:latin typeface="Noto Sans JP"/>
                <a:ea typeface="Noto Sans JP"/>
                <a:cs typeface="Noto Sans JP"/>
                <a:sym typeface="Noto Sans JP"/>
              </a:rPr>
              <a:t>. Al ser esta una variable categórica utilizamos la metodología de </a:t>
            </a:r>
            <a:r>
              <a:rPr b="1" lang="es" sz="1438">
                <a:solidFill>
                  <a:srgbClr val="6958A5"/>
                </a:solidFill>
                <a:latin typeface="Noto Sans JP"/>
                <a:ea typeface="Noto Sans JP"/>
                <a:cs typeface="Noto Sans JP"/>
                <a:sym typeface="Noto Sans JP"/>
              </a:rPr>
              <a:t>Clasificación</a:t>
            </a:r>
            <a:r>
              <a:rPr lang="es" sz="1438">
                <a:solidFill>
                  <a:srgbClr val="6958A5"/>
                </a:solidFill>
                <a:latin typeface="Noto Sans JP"/>
                <a:ea typeface="Noto Sans JP"/>
                <a:cs typeface="Noto Sans JP"/>
                <a:sym typeface="Noto Sans JP"/>
              </a:rPr>
              <a:t>.</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None/>
            </a:pPr>
            <a:r>
              <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891"/>
              <a:buFont typeface="Arial"/>
              <a:buNone/>
            </a:pPr>
            <a:r>
              <a:t/>
            </a:r>
            <a:endParaRPr sz="1438">
              <a:solidFill>
                <a:srgbClr val="6958A5"/>
              </a:solidFill>
              <a:latin typeface="Noto Sans JP"/>
              <a:ea typeface="Noto Sans JP"/>
              <a:cs typeface="Noto Sans JP"/>
              <a:sym typeface="Noto Sans JP"/>
            </a:endParaRPr>
          </a:p>
        </p:txBody>
      </p:sp>
      <p:sp>
        <p:nvSpPr>
          <p:cNvPr id="128" name="Google Shape;128;p22"/>
          <p:cNvSpPr txBox="1"/>
          <p:nvPr/>
        </p:nvSpPr>
        <p:spPr>
          <a:xfrm>
            <a:off x="2401000" y="1986700"/>
            <a:ext cx="5897700" cy="14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38">
                <a:solidFill>
                  <a:srgbClr val="6958A5"/>
                </a:solidFill>
                <a:latin typeface="Noto Sans JP"/>
                <a:ea typeface="Noto Sans JP"/>
                <a:cs typeface="Noto Sans JP"/>
                <a:sym typeface="Noto Sans JP"/>
              </a:rPr>
              <a:t>Las </a:t>
            </a:r>
            <a:r>
              <a:rPr b="1" lang="es" sz="1438">
                <a:solidFill>
                  <a:srgbClr val="6958A5"/>
                </a:solidFill>
                <a:latin typeface="Noto Sans JP"/>
                <a:ea typeface="Noto Sans JP"/>
                <a:cs typeface="Noto Sans JP"/>
                <a:sym typeface="Noto Sans JP"/>
              </a:rPr>
              <a:t>variables predictoras</a:t>
            </a:r>
            <a:r>
              <a:rPr lang="es" sz="1438">
                <a:solidFill>
                  <a:srgbClr val="6958A5"/>
                </a:solidFill>
                <a:latin typeface="Noto Sans JP"/>
                <a:ea typeface="Noto Sans JP"/>
                <a:cs typeface="Noto Sans JP"/>
                <a:sym typeface="Noto Sans JP"/>
              </a:rPr>
              <a:t> seleccionadas fueron:</a:t>
            </a:r>
            <a:endParaRPr sz="1438">
              <a:solidFill>
                <a:srgbClr val="6958A5"/>
              </a:solidFill>
              <a:latin typeface="Noto Sans JP"/>
              <a:ea typeface="Noto Sans JP"/>
              <a:cs typeface="Noto Sans JP"/>
              <a:sym typeface="Noto Sans JP"/>
            </a:endParaRPr>
          </a:p>
          <a:p>
            <a:pPr indent="-319913" lvl="0" marL="457200" rtl="0" algn="l">
              <a:spcBef>
                <a:spcPts val="0"/>
              </a:spcBef>
              <a:spcAft>
                <a:spcPts val="0"/>
              </a:spcAft>
              <a:buClr>
                <a:srgbClr val="6958A5"/>
              </a:buClr>
              <a:buSzPts val="1438"/>
              <a:buFont typeface="Noto Sans JP"/>
              <a:buChar char="-"/>
            </a:pPr>
            <a:r>
              <a:rPr lang="es" sz="1438">
                <a:solidFill>
                  <a:srgbClr val="6958A5"/>
                </a:solidFill>
                <a:latin typeface="Noto Sans JP"/>
                <a:ea typeface="Noto Sans JP"/>
                <a:cs typeface="Noto Sans JP"/>
                <a:sym typeface="Noto Sans JP"/>
              </a:rPr>
              <a:t>SST (°C)</a:t>
            </a:r>
            <a:endParaRPr sz="1438">
              <a:solidFill>
                <a:srgbClr val="6958A5"/>
              </a:solidFill>
              <a:latin typeface="Noto Sans JP"/>
              <a:ea typeface="Noto Sans JP"/>
              <a:cs typeface="Noto Sans JP"/>
              <a:sym typeface="Noto Sans JP"/>
            </a:endParaRPr>
          </a:p>
          <a:p>
            <a:pPr indent="-319913" lvl="0" marL="457200" rtl="0" algn="l">
              <a:spcBef>
                <a:spcPts val="0"/>
              </a:spcBef>
              <a:spcAft>
                <a:spcPts val="0"/>
              </a:spcAft>
              <a:buClr>
                <a:srgbClr val="6958A5"/>
              </a:buClr>
              <a:buSzPts val="1438"/>
              <a:buFont typeface="Noto Sans JP"/>
              <a:buChar char="-"/>
            </a:pPr>
            <a:r>
              <a:rPr lang="es" sz="1438">
                <a:solidFill>
                  <a:srgbClr val="6958A5"/>
                </a:solidFill>
                <a:latin typeface="Noto Sans JP"/>
                <a:ea typeface="Noto Sans JP"/>
                <a:cs typeface="Noto Sans JP"/>
                <a:sym typeface="Noto Sans JP"/>
              </a:rPr>
              <a:t>pH Level</a:t>
            </a:r>
            <a:endParaRPr sz="1438">
              <a:solidFill>
                <a:srgbClr val="6958A5"/>
              </a:solidFill>
              <a:latin typeface="Noto Sans JP"/>
              <a:ea typeface="Noto Sans JP"/>
              <a:cs typeface="Noto Sans JP"/>
              <a:sym typeface="Noto Sans JP"/>
            </a:endParaRPr>
          </a:p>
          <a:p>
            <a:pPr indent="-319913" lvl="0" marL="457200" rtl="0" algn="l">
              <a:spcBef>
                <a:spcPts val="0"/>
              </a:spcBef>
              <a:spcAft>
                <a:spcPts val="0"/>
              </a:spcAft>
              <a:buClr>
                <a:srgbClr val="6958A5"/>
              </a:buClr>
              <a:buSzPts val="1438"/>
              <a:buFont typeface="Noto Sans JP"/>
              <a:buChar char="-"/>
            </a:pPr>
            <a:r>
              <a:rPr lang="es" sz="1438">
                <a:solidFill>
                  <a:srgbClr val="6958A5"/>
                </a:solidFill>
                <a:latin typeface="Noto Sans JP"/>
                <a:ea typeface="Noto Sans JP"/>
                <a:cs typeface="Noto Sans JP"/>
                <a:sym typeface="Noto Sans JP"/>
              </a:rPr>
              <a:t>Species Observed</a:t>
            </a:r>
            <a:endParaRPr sz="1438">
              <a:solidFill>
                <a:srgbClr val="6958A5"/>
              </a:solidFill>
              <a:latin typeface="Noto Sans JP"/>
              <a:ea typeface="Noto Sans JP"/>
              <a:cs typeface="Noto Sans JP"/>
              <a:sym typeface="Noto Sans JP"/>
            </a:endParaRPr>
          </a:p>
          <a:p>
            <a:pPr indent="-319913" lvl="0" marL="457200" rtl="0" algn="l">
              <a:spcBef>
                <a:spcPts val="0"/>
              </a:spcBef>
              <a:spcAft>
                <a:spcPts val="0"/>
              </a:spcAft>
              <a:buClr>
                <a:srgbClr val="6958A5"/>
              </a:buClr>
              <a:buSzPts val="1438"/>
              <a:buFont typeface="Noto Sans JP"/>
              <a:buChar char="-"/>
            </a:pPr>
            <a:r>
              <a:rPr lang="es" sz="1438">
                <a:solidFill>
                  <a:srgbClr val="6958A5"/>
                </a:solidFill>
                <a:latin typeface="Noto Sans JP"/>
                <a:ea typeface="Noto Sans JP"/>
                <a:cs typeface="Noto Sans JP"/>
                <a:sym typeface="Noto Sans JP"/>
              </a:rPr>
              <a:t>Marine Heatwave</a:t>
            </a:r>
            <a:endParaRPr sz="1438">
              <a:solidFill>
                <a:srgbClr val="6958A5"/>
              </a:solidFill>
              <a:latin typeface="Noto Sans JP"/>
              <a:ea typeface="Noto Sans JP"/>
              <a:cs typeface="Noto Sans JP"/>
              <a:sym typeface="Noto Sans JP"/>
            </a:endParaRPr>
          </a:p>
          <a:p>
            <a:pPr indent="0" lvl="0" marL="0" rtl="0" algn="l">
              <a:spcBef>
                <a:spcPts val="0"/>
              </a:spcBef>
              <a:spcAft>
                <a:spcPts val="0"/>
              </a:spcAft>
              <a:buNone/>
            </a:pPr>
            <a:r>
              <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None/>
            </a:pPr>
            <a:r>
              <a:t/>
            </a:r>
            <a:endParaRPr sz="1438">
              <a:solidFill>
                <a:srgbClr val="6958A5"/>
              </a:solidFill>
              <a:latin typeface="Noto Sans JP"/>
              <a:ea typeface="Noto Sans JP"/>
              <a:cs typeface="Noto Sans JP"/>
              <a:sym typeface="Noto Sans JP"/>
            </a:endParaRPr>
          </a:p>
        </p:txBody>
      </p:sp>
      <p:pic>
        <p:nvPicPr>
          <p:cNvPr id="129" name="Google Shape;129;p22"/>
          <p:cNvPicPr preferRelativeResize="0"/>
          <p:nvPr/>
        </p:nvPicPr>
        <p:blipFill rotWithShape="1">
          <a:blip r:embed="rId4">
            <a:alphaModFix/>
          </a:blip>
          <a:srcRect b="18285" l="6196" r="6030" t="12896"/>
          <a:stretch/>
        </p:blipFill>
        <p:spPr>
          <a:xfrm>
            <a:off x="6232475" y="2434525"/>
            <a:ext cx="2066224" cy="1120876"/>
          </a:xfrm>
          <a:prstGeom prst="rect">
            <a:avLst/>
          </a:prstGeom>
          <a:noFill/>
          <a:ln>
            <a:noFill/>
          </a:ln>
        </p:spPr>
      </p:pic>
      <p:pic>
        <p:nvPicPr>
          <p:cNvPr id="130" name="Google Shape;130;p22"/>
          <p:cNvPicPr preferRelativeResize="0"/>
          <p:nvPr/>
        </p:nvPicPr>
        <p:blipFill>
          <a:blip r:embed="rId5">
            <a:alphaModFix/>
          </a:blip>
          <a:stretch>
            <a:fillRect/>
          </a:stretch>
        </p:blipFill>
        <p:spPr>
          <a:xfrm>
            <a:off x="5049175" y="3335425"/>
            <a:ext cx="1064900" cy="106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3"/>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a:t>
            </a:r>
            <a:r>
              <a:rPr b="1" lang="es">
                <a:solidFill>
                  <a:srgbClr val="4D124D"/>
                </a:solidFill>
                <a:latin typeface="Noto Sans JP"/>
                <a:ea typeface="Noto Sans JP"/>
                <a:cs typeface="Noto Sans JP"/>
                <a:sym typeface="Noto Sans JP"/>
              </a:rPr>
              <a:t> Supervisado</a:t>
            </a:r>
            <a:endParaRPr b="1">
              <a:solidFill>
                <a:srgbClr val="4D124D"/>
              </a:solidFill>
              <a:latin typeface="Noto Sans JP"/>
              <a:ea typeface="Noto Sans JP"/>
              <a:cs typeface="Noto Sans JP"/>
              <a:sym typeface="Noto Sans JP"/>
            </a:endParaRPr>
          </a:p>
        </p:txBody>
      </p:sp>
      <p:sp>
        <p:nvSpPr>
          <p:cNvPr id="136" name="Google Shape;136;p23"/>
          <p:cNvSpPr txBox="1"/>
          <p:nvPr/>
        </p:nvSpPr>
        <p:spPr>
          <a:xfrm>
            <a:off x="787750" y="1114600"/>
            <a:ext cx="7448100" cy="1299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38">
                <a:solidFill>
                  <a:srgbClr val="6958A5"/>
                </a:solidFill>
                <a:latin typeface="Noto Sans JP"/>
                <a:ea typeface="Noto Sans JP"/>
                <a:cs typeface="Noto Sans JP"/>
                <a:sym typeface="Noto Sans JP"/>
              </a:rPr>
              <a:t>Como preparación para el entrenamiento de los modelos, usamos </a:t>
            </a:r>
            <a:r>
              <a:rPr b="1" lang="es" sz="1438">
                <a:solidFill>
                  <a:srgbClr val="6958A5"/>
                </a:solidFill>
                <a:latin typeface="Noto Sans JP"/>
                <a:ea typeface="Noto Sans JP"/>
                <a:cs typeface="Noto Sans JP"/>
                <a:sym typeface="Noto Sans JP"/>
              </a:rPr>
              <a:t>LabelEncoder</a:t>
            </a:r>
            <a:r>
              <a:rPr lang="es" sz="1438">
                <a:solidFill>
                  <a:srgbClr val="6958A5"/>
                </a:solidFill>
                <a:latin typeface="Noto Sans JP"/>
                <a:ea typeface="Noto Sans JP"/>
                <a:cs typeface="Noto Sans JP"/>
                <a:sym typeface="Noto Sans JP"/>
              </a:rPr>
              <a:t> para codificar las clases de la columna Bleaching Severity a valores numéricos y convertimos la columna booleana Marine Heatwave a valores enteros (1-0). También usamos </a:t>
            </a:r>
            <a:r>
              <a:rPr b="1" lang="es" sz="1438">
                <a:solidFill>
                  <a:srgbClr val="6958A5"/>
                </a:solidFill>
                <a:latin typeface="Noto Sans JP"/>
                <a:ea typeface="Noto Sans JP"/>
                <a:cs typeface="Noto Sans JP"/>
                <a:sym typeface="Noto Sans JP"/>
              </a:rPr>
              <a:t>StandardScaler</a:t>
            </a:r>
            <a:r>
              <a:rPr lang="es" sz="1438">
                <a:solidFill>
                  <a:srgbClr val="6958A5"/>
                </a:solidFill>
                <a:latin typeface="Noto Sans JP"/>
                <a:ea typeface="Noto Sans JP"/>
                <a:cs typeface="Noto Sans JP"/>
                <a:sym typeface="Noto Sans JP"/>
              </a:rPr>
              <a:t> sobre estas variables para llevarlas a una distribución normal.</a:t>
            </a:r>
            <a:endParaRPr sz="1800">
              <a:solidFill>
                <a:schemeClr val="dk2"/>
              </a:solidFill>
            </a:endParaRPr>
          </a:p>
        </p:txBody>
      </p:sp>
      <p:sp>
        <p:nvSpPr>
          <p:cNvPr id="137" name="Google Shape;137;p23"/>
          <p:cNvSpPr txBox="1"/>
          <p:nvPr/>
        </p:nvSpPr>
        <p:spPr>
          <a:xfrm>
            <a:off x="2673375" y="2549750"/>
            <a:ext cx="5604300" cy="95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438">
                <a:solidFill>
                  <a:srgbClr val="6958A5"/>
                </a:solidFill>
                <a:latin typeface="Noto Sans JP"/>
                <a:ea typeface="Noto Sans JP"/>
                <a:cs typeface="Noto Sans JP"/>
                <a:sym typeface="Noto Sans JP"/>
              </a:rPr>
              <a:t>Para la evaluación de desempeño de los modelos se usó la separación 80-20</a:t>
            </a:r>
            <a:endParaRPr sz="1800">
              <a:solidFill>
                <a:schemeClr val="dk2"/>
              </a:solidFill>
            </a:endParaRPr>
          </a:p>
        </p:txBody>
      </p:sp>
      <p:pic>
        <p:nvPicPr>
          <p:cNvPr id="138" name="Google Shape;138;p23"/>
          <p:cNvPicPr preferRelativeResize="0"/>
          <p:nvPr/>
        </p:nvPicPr>
        <p:blipFill>
          <a:blip r:embed="rId4">
            <a:alphaModFix/>
          </a:blip>
          <a:stretch>
            <a:fillRect/>
          </a:stretch>
        </p:blipFill>
        <p:spPr>
          <a:xfrm>
            <a:off x="2735513" y="3265796"/>
            <a:ext cx="5480026" cy="6784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4"/>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a:t>
            </a:r>
            <a:r>
              <a:rPr b="1" lang="es">
                <a:solidFill>
                  <a:srgbClr val="4D124D"/>
                </a:solidFill>
                <a:latin typeface="Noto Sans JP"/>
                <a:ea typeface="Noto Sans JP"/>
                <a:cs typeface="Noto Sans JP"/>
                <a:sym typeface="Noto Sans JP"/>
              </a:rPr>
              <a:t> Supervisado</a:t>
            </a:r>
            <a:endParaRPr b="1">
              <a:solidFill>
                <a:srgbClr val="4D124D"/>
              </a:solidFill>
              <a:latin typeface="Noto Sans JP"/>
              <a:ea typeface="Noto Sans JP"/>
              <a:cs typeface="Noto Sans JP"/>
              <a:sym typeface="Noto Sans JP"/>
            </a:endParaRPr>
          </a:p>
        </p:txBody>
      </p:sp>
      <p:sp>
        <p:nvSpPr>
          <p:cNvPr id="144" name="Google Shape;144;p24"/>
          <p:cNvSpPr txBox="1"/>
          <p:nvPr/>
        </p:nvSpPr>
        <p:spPr>
          <a:xfrm>
            <a:off x="756325" y="1114600"/>
            <a:ext cx="7615800" cy="119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438">
                <a:solidFill>
                  <a:srgbClr val="6958A5"/>
                </a:solidFill>
                <a:latin typeface="Noto Sans JP"/>
                <a:ea typeface="Noto Sans JP"/>
                <a:cs typeface="Noto Sans JP"/>
                <a:sym typeface="Noto Sans JP"/>
              </a:rPr>
              <a:t>Utilizamos los cuatro algoritmos más comunes:</a:t>
            </a:r>
            <a:endParaRPr sz="1438">
              <a:solidFill>
                <a:srgbClr val="6958A5"/>
              </a:solidFill>
              <a:latin typeface="Noto Sans JP"/>
              <a:ea typeface="Noto Sans JP"/>
              <a:cs typeface="Noto Sans JP"/>
              <a:sym typeface="Noto Sans JP"/>
            </a:endParaRPr>
          </a:p>
          <a:p>
            <a:pPr indent="-319913" lvl="0" marL="457200" rtl="0" algn="just">
              <a:spcBef>
                <a:spcPts val="0"/>
              </a:spcBef>
              <a:spcAft>
                <a:spcPts val="0"/>
              </a:spcAft>
              <a:buClr>
                <a:srgbClr val="6958A5"/>
              </a:buClr>
              <a:buSzPts val="1438"/>
              <a:buFont typeface="Noto Sans JP"/>
              <a:buChar char="-"/>
            </a:pPr>
            <a:r>
              <a:rPr lang="es" sz="1438">
                <a:solidFill>
                  <a:srgbClr val="6958A5"/>
                </a:solidFill>
                <a:latin typeface="Noto Sans JP"/>
                <a:ea typeface="Noto Sans JP"/>
                <a:cs typeface="Noto Sans JP"/>
                <a:sym typeface="Noto Sans JP"/>
              </a:rPr>
              <a:t>Random forest</a:t>
            </a:r>
            <a:endParaRPr sz="1438">
              <a:solidFill>
                <a:srgbClr val="6958A5"/>
              </a:solidFill>
              <a:latin typeface="Noto Sans JP"/>
              <a:ea typeface="Noto Sans JP"/>
              <a:cs typeface="Noto Sans JP"/>
              <a:sym typeface="Noto Sans JP"/>
            </a:endParaRPr>
          </a:p>
          <a:p>
            <a:pPr indent="-319913" lvl="0" marL="457200" rtl="0" algn="just">
              <a:spcBef>
                <a:spcPts val="0"/>
              </a:spcBef>
              <a:spcAft>
                <a:spcPts val="0"/>
              </a:spcAft>
              <a:buClr>
                <a:srgbClr val="6958A5"/>
              </a:buClr>
              <a:buSzPts val="1438"/>
              <a:buFont typeface="Noto Sans JP"/>
              <a:buChar char="-"/>
            </a:pPr>
            <a:r>
              <a:rPr lang="es" sz="1438">
                <a:solidFill>
                  <a:srgbClr val="6958A5"/>
                </a:solidFill>
                <a:latin typeface="Noto Sans JP"/>
                <a:ea typeface="Noto Sans JP"/>
                <a:cs typeface="Noto Sans JP"/>
                <a:sym typeface="Noto Sans JP"/>
              </a:rPr>
              <a:t>Árbol de decisión</a:t>
            </a:r>
            <a:endParaRPr sz="1438">
              <a:solidFill>
                <a:srgbClr val="6958A5"/>
              </a:solidFill>
              <a:latin typeface="Noto Sans JP"/>
              <a:ea typeface="Noto Sans JP"/>
              <a:cs typeface="Noto Sans JP"/>
              <a:sym typeface="Noto Sans JP"/>
            </a:endParaRPr>
          </a:p>
          <a:p>
            <a:pPr indent="-319913" lvl="0" marL="457200" rtl="0" algn="just">
              <a:spcBef>
                <a:spcPts val="0"/>
              </a:spcBef>
              <a:spcAft>
                <a:spcPts val="0"/>
              </a:spcAft>
              <a:buClr>
                <a:srgbClr val="6958A5"/>
              </a:buClr>
              <a:buSzPts val="1438"/>
              <a:buFont typeface="Noto Sans JP"/>
              <a:buChar char="-"/>
            </a:pPr>
            <a:r>
              <a:rPr lang="es" sz="1438">
                <a:solidFill>
                  <a:srgbClr val="6958A5"/>
                </a:solidFill>
                <a:latin typeface="Noto Sans JP"/>
                <a:ea typeface="Noto Sans JP"/>
                <a:cs typeface="Noto Sans JP"/>
                <a:sym typeface="Noto Sans JP"/>
              </a:rPr>
              <a:t>k-Nearest Neighbors (kNN)</a:t>
            </a:r>
            <a:endParaRPr sz="1438">
              <a:solidFill>
                <a:srgbClr val="6958A5"/>
              </a:solidFill>
              <a:latin typeface="Noto Sans JP"/>
              <a:ea typeface="Noto Sans JP"/>
              <a:cs typeface="Noto Sans JP"/>
              <a:sym typeface="Noto Sans JP"/>
            </a:endParaRPr>
          </a:p>
          <a:p>
            <a:pPr indent="-319913" lvl="0" marL="457200" rtl="0" algn="just">
              <a:spcBef>
                <a:spcPts val="0"/>
              </a:spcBef>
              <a:spcAft>
                <a:spcPts val="0"/>
              </a:spcAft>
              <a:buClr>
                <a:srgbClr val="6958A5"/>
              </a:buClr>
              <a:buSzPts val="1438"/>
              <a:buFont typeface="Noto Sans JP"/>
              <a:buChar char="-"/>
            </a:pPr>
            <a:r>
              <a:rPr lang="es" sz="1438">
                <a:solidFill>
                  <a:srgbClr val="6958A5"/>
                </a:solidFill>
                <a:latin typeface="Noto Sans JP"/>
                <a:ea typeface="Noto Sans JP"/>
                <a:cs typeface="Noto Sans JP"/>
                <a:sym typeface="Noto Sans JP"/>
              </a:rPr>
              <a:t>Regresión logística</a:t>
            </a:r>
            <a:endParaRPr sz="1438">
              <a:solidFill>
                <a:srgbClr val="6958A5"/>
              </a:solidFill>
              <a:latin typeface="Noto Sans JP"/>
              <a:ea typeface="Noto Sans JP"/>
              <a:cs typeface="Noto Sans JP"/>
              <a:sym typeface="Noto Sans JP"/>
            </a:endParaRPr>
          </a:p>
        </p:txBody>
      </p:sp>
      <p:sp>
        <p:nvSpPr>
          <p:cNvPr id="145" name="Google Shape;145;p24"/>
          <p:cNvSpPr txBox="1"/>
          <p:nvPr/>
        </p:nvSpPr>
        <p:spPr>
          <a:xfrm>
            <a:off x="2474325" y="2539275"/>
            <a:ext cx="5991900" cy="70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438">
                <a:solidFill>
                  <a:srgbClr val="6958A5"/>
                </a:solidFill>
                <a:latin typeface="Noto Sans JP"/>
                <a:ea typeface="Noto Sans JP"/>
                <a:cs typeface="Noto Sans JP"/>
                <a:sym typeface="Noto Sans JP"/>
              </a:rPr>
              <a:t>Con cada modelo evaluamos la </a:t>
            </a:r>
            <a:r>
              <a:rPr b="1" lang="es" sz="1438">
                <a:solidFill>
                  <a:srgbClr val="6958A5"/>
                </a:solidFill>
                <a:latin typeface="Noto Sans JP"/>
                <a:ea typeface="Noto Sans JP"/>
                <a:cs typeface="Noto Sans JP"/>
                <a:sym typeface="Noto Sans JP"/>
              </a:rPr>
              <a:t>matriz de confusión</a:t>
            </a:r>
            <a:r>
              <a:rPr lang="es" sz="1438">
                <a:solidFill>
                  <a:srgbClr val="6958A5"/>
                </a:solidFill>
                <a:latin typeface="Noto Sans JP"/>
                <a:ea typeface="Noto Sans JP"/>
                <a:cs typeface="Noto Sans JP"/>
                <a:sym typeface="Noto Sans JP"/>
              </a:rPr>
              <a:t> y los valores de </a:t>
            </a:r>
            <a:r>
              <a:rPr b="1" lang="es" sz="1438">
                <a:solidFill>
                  <a:srgbClr val="6958A5"/>
                </a:solidFill>
                <a:latin typeface="Noto Sans JP"/>
                <a:ea typeface="Noto Sans JP"/>
                <a:cs typeface="Noto Sans JP"/>
                <a:sym typeface="Noto Sans JP"/>
              </a:rPr>
              <a:t>Accuracy</a:t>
            </a:r>
            <a:r>
              <a:rPr lang="es" sz="1438">
                <a:solidFill>
                  <a:srgbClr val="6958A5"/>
                </a:solidFill>
                <a:latin typeface="Noto Sans JP"/>
                <a:ea typeface="Noto Sans JP"/>
                <a:cs typeface="Noto Sans JP"/>
                <a:sym typeface="Noto Sans JP"/>
              </a:rPr>
              <a:t>, </a:t>
            </a:r>
            <a:r>
              <a:rPr b="1" lang="es" sz="1438">
                <a:solidFill>
                  <a:srgbClr val="6958A5"/>
                </a:solidFill>
                <a:latin typeface="Noto Sans JP"/>
                <a:ea typeface="Noto Sans JP"/>
                <a:cs typeface="Noto Sans JP"/>
                <a:sym typeface="Noto Sans JP"/>
              </a:rPr>
              <a:t>Recall</a:t>
            </a:r>
            <a:r>
              <a:rPr lang="es" sz="1438">
                <a:solidFill>
                  <a:srgbClr val="6958A5"/>
                </a:solidFill>
                <a:latin typeface="Noto Sans JP"/>
                <a:ea typeface="Noto Sans JP"/>
                <a:cs typeface="Noto Sans JP"/>
                <a:sym typeface="Noto Sans JP"/>
              </a:rPr>
              <a:t>, </a:t>
            </a:r>
            <a:r>
              <a:rPr b="1" lang="es" sz="1438">
                <a:solidFill>
                  <a:srgbClr val="6958A5"/>
                </a:solidFill>
                <a:latin typeface="Noto Sans JP"/>
                <a:ea typeface="Noto Sans JP"/>
                <a:cs typeface="Noto Sans JP"/>
                <a:sym typeface="Noto Sans JP"/>
              </a:rPr>
              <a:t>Precision</a:t>
            </a:r>
            <a:r>
              <a:rPr lang="es" sz="1438">
                <a:solidFill>
                  <a:srgbClr val="6958A5"/>
                </a:solidFill>
                <a:latin typeface="Noto Sans JP"/>
                <a:ea typeface="Noto Sans JP"/>
                <a:cs typeface="Noto Sans JP"/>
                <a:sym typeface="Noto Sans JP"/>
              </a:rPr>
              <a:t> y </a:t>
            </a:r>
            <a:r>
              <a:rPr b="1" lang="es" sz="1438">
                <a:solidFill>
                  <a:srgbClr val="6958A5"/>
                </a:solidFill>
                <a:latin typeface="Noto Sans JP"/>
                <a:ea typeface="Noto Sans JP"/>
                <a:cs typeface="Noto Sans JP"/>
                <a:sym typeface="Noto Sans JP"/>
              </a:rPr>
              <a:t>F-1 Score</a:t>
            </a:r>
            <a:r>
              <a:rPr lang="es" sz="1438">
                <a:solidFill>
                  <a:srgbClr val="6958A5"/>
                </a:solidFill>
                <a:latin typeface="Noto Sans JP"/>
                <a:ea typeface="Noto Sans JP"/>
                <a:cs typeface="Noto Sans JP"/>
                <a:sym typeface="Noto Sans JP"/>
              </a:rPr>
              <a:t>.</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t/>
            </a:r>
            <a:endParaRPr sz="1438">
              <a:solidFill>
                <a:srgbClr val="6958A5"/>
              </a:solidFill>
              <a:latin typeface="Noto Sans JP"/>
              <a:ea typeface="Noto Sans JP"/>
              <a:cs typeface="Noto Sans JP"/>
              <a:sym typeface="Noto Sans JP"/>
            </a:endParaRPr>
          </a:p>
        </p:txBody>
      </p:sp>
      <p:sp>
        <p:nvSpPr>
          <p:cNvPr id="146" name="Google Shape;146;p24"/>
          <p:cNvSpPr txBox="1"/>
          <p:nvPr/>
        </p:nvSpPr>
        <p:spPr>
          <a:xfrm>
            <a:off x="2610500" y="3241275"/>
            <a:ext cx="5583600" cy="127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38">
                <a:solidFill>
                  <a:srgbClr val="6958A5"/>
                </a:solidFill>
                <a:latin typeface="Noto Sans JP"/>
                <a:ea typeface="Noto Sans JP"/>
                <a:cs typeface="Noto Sans JP"/>
                <a:sym typeface="Noto Sans JP"/>
              </a:rPr>
              <a:t>Todos los modelos presentaron matrices de confusión que </a:t>
            </a:r>
            <a:r>
              <a:rPr lang="es" sz="1438">
                <a:solidFill>
                  <a:srgbClr val="6958A5"/>
                </a:solidFill>
                <a:latin typeface="Noto Sans JP"/>
                <a:ea typeface="Noto Sans JP"/>
                <a:cs typeface="Noto Sans JP"/>
                <a:sym typeface="Noto Sans JP"/>
              </a:rPr>
              <a:t>favorecen</a:t>
            </a:r>
            <a:r>
              <a:rPr lang="es" sz="1438">
                <a:solidFill>
                  <a:srgbClr val="6958A5"/>
                </a:solidFill>
                <a:latin typeface="Noto Sans JP"/>
                <a:ea typeface="Noto Sans JP"/>
                <a:cs typeface="Noto Sans JP"/>
                <a:sym typeface="Noto Sans JP"/>
              </a:rPr>
              <a:t> notablemente la clase “None” y  valores casi idénticos en las restantes métricas, lo que sugiere un comportamiento homogéneo </a:t>
            </a:r>
            <a:r>
              <a:rPr b="1" lang="es" sz="1438">
                <a:solidFill>
                  <a:srgbClr val="6958A5"/>
                </a:solidFill>
                <a:latin typeface="Noto Sans JP"/>
                <a:ea typeface="Noto Sans JP"/>
                <a:cs typeface="Noto Sans JP"/>
                <a:sym typeface="Noto Sans JP"/>
              </a:rPr>
              <a:t>donde ningún algoritmo logra captar patrones significativos en los datos.</a:t>
            </a:r>
            <a:endParaRPr b="1"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5"/>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a:t>
            </a:r>
            <a:r>
              <a:rPr b="1" lang="es">
                <a:solidFill>
                  <a:srgbClr val="4D124D"/>
                </a:solidFill>
                <a:latin typeface="Noto Sans JP"/>
                <a:ea typeface="Noto Sans JP"/>
                <a:cs typeface="Noto Sans JP"/>
                <a:sym typeface="Noto Sans JP"/>
              </a:rPr>
              <a:t> Supervisado</a:t>
            </a:r>
            <a:endParaRPr b="1">
              <a:solidFill>
                <a:srgbClr val="4D124D"/>
              </a:solidFill>
              <a:latin typeface="Noto Sans JP"/>
              <a:ea typeface="Noto Sans JP"/>
              <a:cs typeface="Noto Sans JP"/>
              <a:sym typeface="Noto Sans JP"/>
            </a:endParaRPr>
          </a:p>
        </p:txBody>
      </p:sp>
      <p:sp>
        <p:nvSpPr>
          <p:cNvPr id="152" name="Google Shape;152;p25"/>
          <p:cNvSpPr txBox="1"/>
          <p:nvPr/>
        </p:nvSpPr>
        <p:spPr>
          <a:xfrm>
            <a:off x="641100" y="1020325"/>
            <a:ext cx="7814700" cy="104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38">
                <a:solidFill>
                  <a:srgbClr val="6958A5"/>
                </a:solidFill>
                <a:latin typeface="Noto Sans JP"/>
                <a:ea typeface="Noto Sans JP"/>
                <a:cs typeface="Noto Sans JP"/>
                <a:sym typeface="Noto Sans JP"/>
              </a:rPr>
              <a:t>Como la cantidad de datos de la muestra es relativamente limitada (500 datos), probamos la validación cruzada para reevaluar los modelos. Utilizamos </a:t>
            </a:r>
            <a:r>
              <a:rPr b="1" lang="es" sz="1438">
                <a:solidFill>
                  <a:srgbClr val="6958A5"/>
                </a:solidFill>
                <a:latin typeface="Noto Sans JP"/>
                <a:ea typeface="Noto Sans JP"/>
                <a:cs typeface="Noto Sans JP"/>
                <a:sym typeface="Noto Sans JP"/>
              </a:rPr>
              <a:t>StratifiedKFold</a:t>
            </a:r>
            <a:r>
              <a:rPr lang="es" sz="1438">
                <a:solidFill>
                  <a:srgbClr val="6958A5"/>
                </a:solidFill>
                <a:latin typeface="Noto Sans JP"/>
                <a:ea typeface="Noto Sans JP"/>
                <a:cs typeface="Noto Sans JP"/>
                <a:sym typeface="Noto Sans JP"/>
              </a:rPr>
              <a:t> ya que encontramos que es mejor que </a:t>
            </a:r>
            <a:r>
              <a:rPr b="1" lang="es" sz="1438">
                <a:solidFill>
                  <a:srgbClr val="6958A5"/>
                </a:solidFill>
                <a:latin typeface="Noto Sans JP"/>
                <a:ea typeface="Noto Sans JP"/>
                <a:cs typeface="Noto Sans JP"/>
                <a:sym typeface="Noto Sans JP"/>
              </a:rPr>
              <a:t>KFold</a:t>
            </a:r>
            <a:r>
              <a:rPr lang="es" sz="1438">
                <a:solidFill>
                  <a:srgbClr val="6958A5"/>
                </a:solidFill>
                <a:latin typeface="Noto Sans JP"/>
                <a:ea typeface="Noto Sans JP"/>
                <a:cs typeface="Noto Sans JP"/>
                <a:sym typeface="Noto Sans JP"/>
              </a:rPr>
              <a:t> puro cuando hay clases desbalanceadas, porque mantiene la proporción de clases en cada fold.</a:t>
            </a:r>
            <a:endParaRPr sz="1438">
              <a:solidFill>
                <a:srgbClr val="6958A5"/>
              </a:solidFill>
              <a:latin typeface="Noto Sans JP"/>
              <a:ea typeface="Noto Sans JP"/>
              <a:cs typeface="Noto Sans JP"/>
              <a:sym typeface="Noto Sans JP"/>
            </a:endParaRPr>
          </a:p>
        </p:txBody>
      </p:sp>
      <p:sp>
        <p:nvSpPr>
          <p:cNvPr id="153" name="Google Shape;153;p25"/>
          <p:cNvSpPr txBox="1"/>
          <p:nvPr/>
        </p:nvSpPr>
        <p:spPr>
          <a:xfrm>
            <a:off x="2212450" y="2172625"/>
            <a:ext cx="6243300" cy="691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438">
                <a:solidFill>
                  <a:srgbClr val="6958A5"/>
                </a:solidFill>
                <a:latin typeface="Noto Sans JP"/>
                <a:ea typeface="Noto Sans JP"/>
                <a:cs typeface="Noto Sans JP"/>
                <a:sym typeface="Noto Sans JP"/>
              </a:rPr>
              <a:t>U</a:t>
            </a:r>
            <a:r>
              <a:rPr lang="es" sz="1438">
                <a:solidFill>
                  <a:srgbClr val="6958A5"/>
                </a:solidFill>
                <a:latin typeface="Noto Sans JP"/>
                <a:ea typeface="Noto Sans JP"/>
                <a:cs typeface="Noto Sans JP"/>
                <a:sym typeface="Noto Sans JP"/>
              </a:rPr>
              <a:t>tilizamos 5 folds y tomamos un promedio para evaluar las matrices de confusión y demás valores.</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t/>
            </a:r>
            <a:endParaRPr sz="1438">
              <a:solidFill>
                <a:srgbClr val="6958A5"/>
              </a:solidFill>
              <a:latin typeface="Noto Sans JP"/>
              <a:ea typeface="Noto Sans JP"/>
              <a:cs typeface="Noto Sans JP"/>
              <a:sym typeface="Noto Sans JP"/>
            </a:endParaRPr>
          </a:p>
        </p:txBody>
      </p:sp>
      <p:sp>
        <p:nvSpPr>
          <p:cNvPr id="154" name="Google Shape;154;p25"/>
          <p:cNvSpPr txBox="1"/>
          <p:nvPr/>
        </p:nvSpPr>
        <p:spPr>
          <a:xfrm>
            <a:off x="2683850" y="3084000"/>
            <a:ext cx="5520600" cy="119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38">
                <a:solidFill>
                  <a:srgbClr val="6958A5"/>
                </a:solidFill>
                <a:latin typeface="Noto Sans JP"/>
                <a:ea typeface="Noto Sans JP"/>
                <a:cs typeface="Noto Sans JP"/>
                <a:sym typeface="Noto Sans JP"/>
              </a:rPr>
              <a:t>Los resultados no cambiaron. El desbalance se mantuvo con el valor de accuracy aún rondando el 30% y el mismo comportamiento de sobreajuste sobre la clase mayoritaria “None”.</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6"/>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a:t>
            </a:r>
            <a:r>
              <a:rPr b="1" lang="es">
                <a:solidFill>
                  <a:srgbClr val="4D124D"/>
                </a:solidFill>
                <a:latin typeface="Noto Sans JP"/>
                <a:ea typeface="Noto Sans JP"/>
                <a:cs typeface="Noto Sans JP"/>
                <a:sym typeface="Noto Sans JP"/>
              </a:rPr>
              <a:t> Supervisado</a:t>
            </a:r>
            <a:endParaRPr b="1">
              <a:solidFill>
                <a:srgbClr val="4D124D"/>
              </a:solidFill>
              <a:latin typeface="Noto Sans JP"/>
              <a:ea typeface="Noto Sans JP"/>
              <a:cs typeface="Noto Sans JP"/>
              <a:sym typeface="Noto Sans JP"/>
            </a:endParaRPr>
          </a:p>
        </p:txBody>
      </p:sp>
      <p:sp>
        <p:nvSpPr>
          <p:cNvPr id="160" name="Google Shape;160;p26"/>
          <p:cNvSpPr txBox="1"/>
          <p:nvPr/>
        </p:nvSpPr>
        <p:spPr>
          <a:xfrm>
            <a:off x="703950" y="1062225"/>
            <a:ext cx="76473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1" name="Google Shape;161;p26"/>
          <p:cNvSpPr txBox="1"/>
          <p:nvPr/>
        </p:nvSpPr>
        <p:spPr>
          <a:xfrm>
            <a:off x="766800" y="1030800"/>
            <a:ext cx="7573800" cy="64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38">
                <a:solidFill>
                  <a:srgbClr val="6958A5"/>
                </a:solidFill>
                <a:latin typeface="Noto Sans JP"/>
                <a:ea typeface="Noto Sans JP"/>
                <a:cs typeface="Noto Sans JP"/>
                <a:sym typeface="Noto Sans JP"/>
              </a:rPr>
              <a:t>Con la idea de mejorar el modelado, usamos </a:t>
            </a:r>
            <a:r>
              <a:rPr b="1" lang="es" sz="1438">
                <a:solidFill>
                  <a:srgbClr val="6958A5"/>
                </a:solidFill>
                <a:latin typeface="Noto Sans JP"/>
                <a:ea typeface="Noto Sans JP"/>
                <a:cs typeface="Noto Sans JP"/>
                <a:sym typeface="Noto Sans JP"/>
              </a:rPr>
              <a:t>GridSearchCV</a:t>
            </a:r>
            <a:r>
              <a:rPr lang="es" sz="1438">
                <a:solidFill>
                  <a:srgbClr val="6958A5"/>
                </a:solidFill>
                <a:latin typeface="Noto Sans JP"/>
                <a:ea typeface="Noto Sans JP"/>
                <a:cs typeface="Noto Sans JP"/>
                <a:sym typeface="Noto Sans JP"/>
              </a:rPr>
              <a:t> para optimizar los hiperparámetros, combinado con </a:t>
            </a:r>
            <a:r>
              <a:rPr b="1" lang="es" sz="1438">
                <a:solidFill>
                  <a:srgbClr val="6958A5"/>
                </a:solidFill>
                <a:latin typeface="Noto Sans JP"/>
                <a:ea typeface="Noto Sans JP"/>
                <a:cs typeface="Noto Sans JP"/>
                <a:sym typeface="Noto Sans JP"/>
              </a:rPr>
              <a:t>StratifiedKFold</a:t>
            </a:r>
            <a:r>
              <a:rPr lang="es" sz="1438">
                <a:solidFill>
                  <a:srgbClr val="6958A5"/>
                </a:solidFill>
                <a:latin typeface="Noto Sans JP"/>
                <a:ea typeface="Noto Sans JP"/>
                <a:cs typeface="Noto Sans JP"/>
                <a:sym typeface="Noto Sans JP"/>
              </a:rPr>
              <a:t>.</a:t>
            </a:r>
            <a:endParaRPr sz="1438">
              <a:solidFill>
                <a:srgbClr val="6958A5"/>
              </a:solidFill>
              <a:latin typeface="Noto Sans JP"/>
              <a:ea typeface="Noto Sans JP"/>
              <a:cs typeface="Noto Sans JP"/>
              <a:sym typeface="Noto Sans JP"/>
            </a:endParaRPr>
          </a:p>
        </p:txBody>
      </p:sp>
      <p:pic>
        <p:nvPicPr>
          <p:cNvPr id="162" name="Google Shape;162;p26"/>
          <p:cNvPicPr preferRelativeResize="0"/>
          <p:nvPr/>
        </p:nvPicPr>
        <p:blipFill>
          <a:blip r:embed="rId4">
            <a:alphaModFix/>
          </a:blip>
          <a:stretch>
            <a:fillRect/>
          </a:stretch>
        </p:blipFill>
        <p:spPr>
          <a:xfrm>
            <a:off x="1831050" y="1693375"/>
            <a:ext cx="2740950" cy="1051675"/>
          </a:xfrm>
          <a:prstGeom prst="rect">
            <a:avLst/>
          </a:prstGeom>
          <a:noFill/>
          <a:ln>
            <a:noFill/>
          </a:ln>
        </p:spPr>
      </p:pic>
      <p:pic>
        <p:nvPicPr>
          <p:cNvPr id="163" name="Google Shape;163;p26"/>
          <p:cNvPicPr preferRelativeResize="0"/>
          <p:nvPr/>
        </p:nvPicPr>
        <p:blipFill>
          <a:blip r:embed="rId5">
            <a:alphaModFix/>
          </a:blip>
          <a:stretch>
            <a:fillRect/>
          </a:stretch>
        </p:blipFill>
        <p:spPr>
          <a:xfrm>
            <a:off x="4803550" y="1693375"/>
            <a:ext cx="3305175" cy="1076325"/>
          </a:xfrm>
          <a:prstGeom prst="rect">
            <a:avLst/>
          </a:prstGeom>
          <a:noFill/>
          <a:ln>
            <a:noFill/>
          </a:ln>
        </p:spPr>
      </p:pic>
      <p:pic>
        <p:nvPicPr>
          <p:cNvPr id="164" name="Google Shape;164;p26"/>
          <p:cNvPicPr preferRelativeResize="0"/>
          <p:nvPr/>
        </p:nvPicPr>
        <p:blipFill>
          <a:blip r:embed="rId6">
            <a:alphaModFix/>
          </a:blip>
          <a:stretch>
            <a:fillRect/>
          </a:stretch>
        </p:blipFill>
        <p:spPr>
          <a:xfrm>
            <a:off x="1954175" y="2995425"/>
            <a:ext cx="3924300" cy="981075"/>
          </a:xfrm>
          <a:prstGeom prst="rect">
            <a:avLst/>
          </a:prstGeom>
          <a:noFill/>
          <a:ln>
            <a:noFill/>
          </a:ln>
        </p:spPr>
      </p:pic>
      <p:pic>
        <p:nvPicPr>
          <p:cNvPr id="165" name="Google Shape;165;p26"/>
          <p:cNvPicPr preferRelativeResize="0"/>
          <p:nvPr/>
        </p:nvPicPr>
        <p:blipFill>
          <a:blip r:embed="rId7">
            <a:alphaModFix/>
          </a:blip>
          <a:stretch>
            <a:fillRect/>
          </a:stretch>
        </p:blipFill>
        <p:spPr>
          <a:xfrm>
            <a:off x="6038576" y="3014512"/>
            <a:ext cx="2302023" cy="942900"/>
          </a:xfrm>
          <a:prstGeom prst="rect">
            <a:avLst/>
          </a:prstGeom>
          <a:noFill/>
          <a:ln>
            <a:noFill/>
          </a:ln>
        </p:spPr>
      </p:pic>
      <p:sp>
        <p:nvSpPr>
          <p:cNvPr id="166" name="Google Shape;166;p26"/>
          <p:cNvSpPr txBox="1"/>
          <p:nvPr/>
        </p:nvSpPr>
        <p:spPr>
          <a:xfrm>
            <a:off x="2715275" y="4131550"/>
            <a:ext cx="5520600" cy="408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38">
                <a:solidFill>
                  <a:srgbClr val="6958A5"/>
                </a:solidFill>
                <a:latin typeface="Noto Sans JP"/>
                <a:ea typeface="Noto Sans JP"/>
                <a:cs typeface="Noto Sans JP"/>
                <a:sym typeface="Noto Sans JP"/>
              </a:rPr>
              <a:t>Los resultados finales no mejoraron notablemente.</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7"/>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a:t>
            </a:r>
            <a:r>
              <a:rPr b="1" lang="es">
                <a:solidFill>
                  <a:srgbClr val="4D124D"/>
                </a:solidFill>
                <a:latin typeface="Noto Sans JP"/>
                <a:ea typeface="Noto Sans JP"/>
                <a:cs typeface="Noto Sans JP"/>
                <a:sym typeface="Noto Sans JP"/>
              </a:rPr>
              <a:t> Supervisado</a:t>
            </a:r>
            <a:endParaRPr b="1">
              <a:solidFill>
                <a:srgbClr val="4D124D"/>
              </a:solidFill>
              <a:latin typeface="Noto Sans JP"/>
              <a:ea typeface="Noto Sans JP"/>
              <a:cs typeface="Noto Sans JP"/>
              <a:sym typeface="Noto Sans JP"/>
            </a:endParaRPr>
          </a:p>
        </p:txBody>
      </p:sp>
      <p:sp>
        <p:nvSpPr>
          <p:cNvPr id="172" name="Google Shape;172;p27"/>
          <p:cNvSpPr txBox="1"/>
          <p:nvPr/>
        </p:nvSpPr>
        <p:spPr>
          <a:xfrm>
            <a:off x="672525" y="1030800"/>
            <a:ext cx="7657800" cy="11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438">
                <a:solidFill>
                  <a:srgbClr val="6958A5"/>
                </a:solidFill>
                <a:latin typeface="Noto Sans JP"/>
                <a:ea typeface="Noto Sans JP"/>
                <a:cs typeface="Noto Sans JP"/>
                <a:sym typeface="Noto Sans JP"/>
              </a:rPr>
              <a:t>Conclusión:</a:t>
            </a:r>
            <a:endParaRPr b="1" sz="1438">
              <a:solidFill>
                <a:srgbClr val="6958A5"/>
              </a:solidFill>
              <a:latin typeface="Noto Sans JP"/>
              <a:ea typeface="Noto Sans JP"/>
              <a:cs typeface="Noto Sans JP"/>
              <a:sym typeface="Noto Sans JP"/>
            </a:endParaRPr>
          </a:p>
          <a:p>
            <a:pPr indent="0" lvl="0" marL="0" rtl="0" algn="just">
              <a:spcBef>
                <a:spcPts val="0"/>
              </a:spcBef>
              <a:spcAft>
                <a:spcPts val="0"/>
              </a:spcAft>
              <a:buNone/>
            </a:pPr>
            <a:r>
              <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rPr lang="es" sz="1438">
                <a:solidFill>
                  <a:srgbClr val="6958A5"/>
                </a:solidFill>
                <a:latin typeface="Noto Sans JP"/>
                <a:ea typeface="Noto Sans JP"/>
                <a:cs typeface="Noto Sans JP"/>
                <a:sym typeface="Noto Sans JP"/>
              </a:rPr>
              <a:t>Si bien todos los modelos fueron afectados por el desbalance de clases, el </a:t>
            </a:r>
            <a:r>
              <a:rPr b="1" lang="es" sz="1438">
                <a:solidFill>
                  <a:srgbClr val="6958A5"/>
                </a:solidFill>
                <a:latin typeface="Noto Sans JP"/>
                <a:ea typeface="Noto Sans JP"/>
                <a:cs typeface="Noto Sans JP"/>
                <a:sym typeface="Noto Sans JP"/>
              </a:rPr>
              <a:t>Árbol de Decisión ofreció la solución más robusta tras la optimización de hiperparámetros.</a:t>
            </a:r>
            <a:endParaRPr b="1" sz="1438">
              <a:solidFill>
                <a:srgbClr val="6958A5"/>
              </a:solidFill>
              <a:latin typeface="Noto Sans JP"/>
              <a:ea typeface="Noto Sans JP"/>
              <a:cs typeface="Noto Sans JP"/>
              <a:sym typeface="Noto Sans JP"/>
            </a:endParaRPr>
          </a:p>
        </p:txBody>
      </p:sp>
      <p:sp>
        <p:nvSpPr>
          <p:cNvPr id="173" name="Google Shape;173;p27"/>
          <p:cNvSpPr txBox="1"/>
          <p:nvPr/>
        </p:nvSpPr>
        <p:spPr>
          <a:xfrm>
            <a:off x="2505750" y="2256425"/>
            <a:ext cx="5824500" cy="206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438">
                <a:solidFill>
                  <a:srgbClr val="6958A5"/>
                </a:solidFill>
                <a:latin typeface="Noto Sans JP"/>
                <a:ea typeface="Noto Sans JP"/>
                <a:cs typeface="Noto Sans JP"/>
                <a:sym typeface="Noto Sans JP"/>
              </a:rPr>
              <a:t>Sin embargo, el</a:t>
            </a:r>
            <a:r>
              <a:rPr b="1" lang="es" sz="1438">
                <a:solidFill>
                  <a:srgbClr val="6958A5"/>
                </a:solidFill>
                <a:latin typeface="Noto Sans JP"/>
                <a:ea typeface="Noto Sans JP"/>
                <a:cs typeface="Noto Sans JP"/>
                <a:sym typeface="Noto Sans JP"/>
              </a:rPr>
              <a:t> valor de las métricas de todos los modelos fueron muy bajos</a:t>
            </a:r>
            <a:r>
              <a:rPr lang="es" sz="1438">
                <a:solidFill>
                  <a:srgbClr val="6958A5"/>
                </a:solidFill>
                <a:latin typeface="Noto Sans JP"/>
                <a:ea typeface="Noto Sans JP"/>
                <a:cs typeface="Noto Sans JP"/>
                <a:sym typeface="Noto Sans JP"/>
              </a:rPr>
              <a:t>, indicando un desempeño deficiente de los mismos.</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None/>
            </a:pPr>
            <a:r>
              <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None/>
            </a:pPr>
            <a:r>
              <a:rPr lang="es" sz="1438">
                <a:solidFill>
                  <a:srgbClr val="6958A5"/>
                </a:solidFill>
                <a:latin typeface="Noto Sans JP"/>
                <a:ea typeface="Noto Sans JP"/>
                <a:cs typeface="Noto Sans JP"/>
                <a:sym typeface="Noto Sans JP"/>
              </a:rPr>
              <a:t>Sabemos que, en la práctica, las causas del bleaching son la variación de la temperatura y la acidificación del agua, lo cual nos llevó a creer que el problema podría estar directamente en el dato o el preprocesamiento de los mismos.</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None/>
            </a:pPr>
            <a:r>
              <a:t/>
            </a:r>
            <a:endParaRPr sz="14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t/>
            </a:r>
            <a:endParaRPr sz="1438">
              <a:solidFill>
                <a:srgbClr val="6958A5"/>
              </a:solidFill>
              <a:latin typeface="Noto Sans JP"/>
              <a:ea typeface="Noto Sans JP"/>
              <a:cs typeface="Noto Sans JP"/>
              <a:sym typeface="Noto Sans JP"/>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8"/>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s">
                <a:solidFill>
                  <a:srgbClr val="4D124D"/>
                </a:solidFill>
                <a:latin typeface="Noto Sans JP"/>
                <a:ea typeface="Noto Sans JP"/>
                <a:cs typeface="Noto Sans JP"/>
                <a:sym typeface="Noto Sans JP"/>
              </a:rPr>
              <a:t>Modelo No Supervisado</a:t>
            </a:r>
            <a:endParaRPr b="1">
              <a:solidFill>
                <a:srgbClr val="4D124D"/>
              </a:solidFill>
              <a:latin typeface="Noto Sans JP"/>
              <a:ea typeface="Noto Sans JP"/>
              <a:cs typeface="Noto Sans JP"/>
              <a:sym typeface="Noto Sans JP"/>
            </a:endParaRPr>
          </a:p>
        </p:txBody>
      </p:sp>
      <p:sp>
        <p:nvSpPr>
          <p:cNvPr id="179" name="Google Shape;179;p28"/>
          <p:cNvSpPr txBox="1"/>
          <p:nvPr>
            <p:ph type="title"/>
          </p:nvPr>
        </p:nvSpPr>
        <p:spPr>
          <a:xfrm>
            <a:off x="580050" y="1073975"/>
            <a:ext cx="7983900" cy="1388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SzPts val="891"/>
              <a:buNone/>
            </a:pPr>
            <a:r>
              <a:rPr lang="es" sz="1438">
                <a:solidFill>
                  <a:srgbClr val="6958A5"/>
                </a:solidFill>
                <a:latin typeface="Noto Sans JP"/>
                <a:ea typeface="Noto Sans JP"/>
                <a:cs typeface="Noto Sans JP"/>
                <a:sym typeface="Noto Sans JP"/>
              </a:rPr>
              <a:t>Realizamos un a</a:t>
            </a:r>
            <a:r>
              <a:rPr lang="es" sz="1438">
                <a:solidFill>
                  <a:srgbClr val="6958A5"/>
                </a:solidFill>
                <a:latin typeface="Noto Sans JP"/>
                <a:ea typeface="Noto Sans JP"/>
                <a:cs typeface="Noto Sans JP"/>
                <a:sym typeface="Noto Sans JP"/>
              </a:rPr>
              <a:t>nálisis de Clustering, específicamente </a:t>
            </a:r>
            <a:r>
              <a:rPr b="1" lang="es" sz="1438">
                <a:solidFill>
                  <a:srgbClr val="6958A5"/>
                </a:solidFill>
                <a:latin typeface="Noto Sans JP"/>
                <a:ea typeface="Noto Sans JP"/>
                <a:cs typeface="Noto Sans JP"/>
                <a:sym typeface="Noto Sans JP"/>
              </a:rPr>
              <a:t>K-Means </a:t>
            </a:r>
            <a:r>
              <a:rPr lang="es" sz="1438">
                <a:solidFill>
                  <a:srgbClr val="6958A5"/>
                </a:solidFill>
                <a:latin typeface="Noto Sans JP"/>
                <a:ea typeface="Noto Sans JP"/>
                <a:cs typeface="Noto Sans JP"/>
                <a:sym typeface="Noto Sans JP"/>
              </a:rPr>
              <a:t>y</a:t>
            </a:r>
            <a:r>
              <a:rPr b="1" lang="es" sz="1438">
                <a:solidFill>
                  <a:srgbClr val="6958A5"/>
                </a:solidFill>
                <a:latin typeface="Noto Sans JP"/>
                <a:ea typeface="Noto Sans JP"/>
                <a:cs typeface="Noto Sans JP"/>
                <a:sym typeface="Noto Sans JP"/>
              </a:rPr>
              <a:t> DBSCAN</a:t>
            </a:r>
            <a:r>
              <a:rPr lang="es" sz="1438">
                <a:solidFill>
                  <a:srgbClr val="6958A5"/>
                </a:solidFill>
                <a:latin typeface="Noto Sans JP"/>
                <a:ea typeface="Noto Sans JP"/>
                <a:cs typeface="Noto Sans JP"/>
                <a:sym typeface="Noto Sans JP"/>
              </a:rPr>
              <a:t>, para identificar patrones en variables climáticas oceánicas (como temperatura superficial, pH y biodiversidad), con el fin de explorar posibles agrupaciones naturales en los datos y su relación con eventos de blanqueo de corales.</a:t>
            </a:r>
            <a:endParaRPr sz="1438">
              <a:solidFill>
                <a:srgbClr val="6958A5"/>
              </a:solidFill>
              <a:latin typeface="Noto Sans JP"/>
              <a:ea typeface="Noto Sans JP"/>
              <a:cs typeface="Noto Sans JP"/>
              <a:sym typeface="Noto Sans JP"/>
            </a:endParaRPr>
          </a:p>
        </p:txBody>
      </p:sp>
      <p:sp>
        <p:nvSpPr>
          <p:cNvPr id="180" name="Google Shape;180;p28"/>
          <p:cNvSpPr/>
          <p:nvPr/>
        </p:nvSpPr>
        <p:spPr>
          <a:xfrm>
            <a:off x="2076125" y="2843075"/>
            <a:ext cx="6135900" cy="99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8"/>
          <p:cNvSpPr txBox="1"/>
          <p:nvPr>
            <p:ph type="title"/>
          </p:nvPr>
        </p:nvSpPr>
        <p:spPr>
          <a:xfrm>
            <a:off x="2076125" y="2965225"/>
            <a:ext cx="6135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3642"/>
              <a:buNone/>
            </a:pPr>
            <a:r>
              <a:rPr lang="es" sz="1400">
                <a:solidFill>
                  <a:srgbClr val="9900FF"/>
                </a:solidFill>
                <a:latin typeface="Noto Sans JP"/>
                <a:ea typeface="Noto Sans JP"/>
                <a:cs typeface="Noto Sans JP"/>
                <a:sym typeface="Noto Sans JP"/>
              </a:rPr>
              <a:t>Para esto debimos hacer una serie de transformaciones y normalizar nuestras variables además de elegir en cuántas componentes principales proyectar los datos.</a:t>
            </a:r>
            <a:endParaRPr sz="1400">
              <a:solidFill>
                <a:srgbClr val="9900FF"/>
              </a:solidFill>
              <a:latin typeface="Noto Sans JP"/>
              <a:ea typeface="Noto Sans JP"/>
              <a:cs typeface="Noto Sans JP"/>
              <a:sym typeface="Noto Sans J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29"/>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s">
                <a:solidFill>
                  <a:srgbClr val="4D124D"/>
                </a:solidFill>
                <a:latin typeface="Noto Sans JP"/>
                <a:ea typeface="Noto Sans JP"/>
                <a:cs typeface="Noto Sans JP"/>
                <a:sym typeface="Noto Sans JP"/>
              </a:rPr>
              <a:t>Modelo  No Supervisado</a:t>
            </a:r>
            <a:endParaRPr b="1">
              <a:solidFill>
                <a:srgbClr val="4D124D"/>
              </a:solidFill>
              <a:latin typeface="Noto Sans JP"/>
              <a:ea typeface="Noto Sans JP"/>
              <a:cs typeface="Noto Sans JP"/>
              <a:sym typeface="Noto Sans JP"/>
            </a:endParaRPr>
          </a:p>
        </p:txBody>
      </p:sp>
      <p:pic>
        <p:nvPicPr>
          <p:cNvPr id="187" name="Google Shape;187;p29" title="Captura de pantalla 2025-07-20 180441.png"/>
          <p:cNvPicPr preferRelativeResize="0"/>
          <p:nvPr/>
        </p:nvPicPr>
        <p:blipFill>
          <a:blip r:embed="rId4">
            <a:alphaModFix/>
          </a:blip>
          <a:stretch>
            <a:fillRect/>
          </a:stretch>
        </p:blipFill>
        <p:spPr>
          <a:xfrm>
            <a:off x="2331600" y="952025"/>
            <a:ext cx="6099025" cy="356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0"/>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  No Supervisado - </a:t>
            </a:r>
            <a:r>
              <a:rPr b="1" lang="es">
                <a:solidFill>
                  <a:srgbClr val="4D124D"/>
                </a:solidFill>
                <a:latin typeface="Noto Sans JP"/>
                <a:ea typeface="Noto Sans JP"/>
                <a:cs typeface="Noto Sans JP"/>
                <a:sym typeface="Noto Sans JP"/>
              </a:rPr>
              <a:t>K-means</a:t>
            </a:r>
            <a:endParaRPr b="1">
              <a:solidFill>
                <a:srgbClr val="4D124D"/>
              </a:solidFill>
              <a:latin typeface="Noto Sans JP"/>
              <a:ea typeface="Noto Sans JP"/>
              <a:cs typeface="Noto Sans JP"/>
              <a:sym typeface="Noto Sans JP"/>
            </a:endParaRPr>
          </a:p>
        </p:txBody>
      </p:sp>
      <p:pic>
        <p:nvPicPr>
          <p:cNvPr id="193" name="Google Shape;193;p30" title="Captura de pantalla 2025-07-20 181041.png"/>
          <p:cNvPicPr preferRelativeResize="0"/>
          <p:nvPr/>
        </p:nvPicPr>
        <p:blipFill>
          <a:blip r:embed="rId4">
            <a:alphaModFix/>
          </a:blip>
          <a:stretch>
            <a:fillRect/>
          </a:stretch>
        </p:blipFill>
        <p:spPr>
          <a:xfrm>
            <a:off x="1617250" y="866650"/>
            <a:ext cx="3756200" cy="2577650"/>
          </a:xfrm>
          <a:prstGeom prst="rect">
            <a:avLst/>
          </a:prstGeom>
          <a:noFill/>
          <a:ln>
            <a:noFill/>
          </a:ln>
        </p:spPr>
      </p:pic>
      <p:sp>
        <p:nvSpPr>
          <p:cNvPr id="194" name="Google Shape;194;p30"/>
          <p:cNvSpPr/>
          <p:nvPr/>
        </p:nvSpPr>
        <p:spPr>
          <a:xfrm>
            <a:off x="2326300" y="3444300"/>
            <a:ext cx="6276600" cy="141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30"/>
          <p:cNvSpPr txBox="1"/>
          <p:nvPr>
            <p:ph type="title"/>
          </p:nvPr>
        </p:nvSpPr>
        <p:spPr>
          <a:xfrm>
            <a:off x="2392900" y="3444300"/>
            <a:ext cx="6105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3642"/>
              <a:buNone/>
            </a:pPr>
            <a:r>
              <a:rPr lang="es" sz="1400">
                <a:solidFill>
                  <a:srgbClr val="9900FF"/>
                </a:solidFill>
                <a:latin typeface="Noto Sans JP"/>
                <a:ea typeface="Noto Sans JP"/>
                <a:cs typeface="Noto Sans JP"/>
                <a:sym typeface="Noto Sans JP"/>
              </a:rPr>
              <a:t>En el gráfico, el codo más notorio aparece alrededor de k = 3 o 4, donde la reducción de inercia empieza a ser mucho más lenta. Sin embargo, la caída más abrupta se da de k=2 a k=3, y a partir de ahí el beneficio marginal se reduce.</a:t>
            </a:r>
            <a:endParaRPr sz="1400">
              <a:solidFill>
                <a:srgbClr val="9900FF"/>
              </a:solidFill>
              <a:latin typeface="Noto Sans JP"/>
              <a:ea typeface="Noto Sans JP"/>
              <a:cs typeface="Noto Sans JP"/>
              <a:sym typeface="Noto Sans JP"/>
            </a:endParaRPr>
          </a:p>
          <a:p>
            <a:pPr indent="0" lvl="0" marL="0" rtl="0" algn="l">
              <a:spcBef>
                <a:spcPts val="0"/>
              </a:spcBef>
              <a:spcAft>
                <a:spcPts val="0"/>
              </a:spcAft>
              <a:buSzPct val="63642"/>
              <a:buNone/>
            </a:pPr>
            <a:r>
              <a:t/>
            </a:r>
            <a:endParaRPr sz="1400">
              <a:solidFill>
                <a:srgbClr val="9900FF"/>
              </a:solidFill>
              <a:latin typeface="Noto Sans JP"/>
              <a:ea typeface="Noto Sans JP"/>
              <a:cs typeface="Noto Sans JP"/>
              <a:sym typeface="Noto Sans JP"/>
            </a:endParaRPr>
          </a:p>
          <a:p>
            <a:pPr indent="0" lvl="0" marL="0" rtl="0" algn="l">
              <a:spcBef>
                <a:spcPts val="0"/>
              </a:spcBef>
              <a:spcAft>
                <a:spcPts val="0"/>
              </a:spcAft>
              <a:buSzPct val="63642"/>
              <a:buNone/>
            </a:pPr>
            <a:r>
              <a:rPr lang="es" sz="1400">
                <a:solidFill>
                  <a:srgbClr val="9900FF"/>
                </a:solidFill>
                <a:latin typeface="Noto Sans JP"/>
                <a:ea typeface="Noto Sans JP"/>
                <a:cs typeface="Noto Sans JP"/>
                <a:sym typeface="Noto Sans JP"/>
              </a:rPr>
              <a:t>Podemos suponer que un valor de k = 3 o k = 4 es un número óptimo de clusters.</a:t>
            </a:r>
            <a:endParaRPr sz="1400">
              <a:solidFill>
                <a:srgbClr val="9900FF"/>
              </a:solidFill>
              <a:latin typeface="Noto Sans JP"/>
              <a:ea typeface="Noto Sans JP"/>
              <a:cs typeface="Noto Sans JP"/>
              <a:sym typeface="Noto Sans JP"/>
            </a:endParaRPr>
          </a:p>
        </p:txBody>
      </p:sp>
      <p:pic>
        <p:nvPicPr>
          <p:cNvPr id="196" name="Google Shape;196;p30" title="Captura de pantalla 2025-07-20 181253.png"/>
          <p:cNvPicPr preferRelativeResize="0"/>
          <p:nvPr/>
        </p:nvPicPr>
        <p:blipFill>
          <a:blip r:embed="rId5">
            <a:alphaModFix/>
          </a:blip>
          <a:stretch>
            <a:fillRect/>
          </a:stretch>
        </p:blipFill>
        <p:spPr>
          <a:xfrm>
            <a:off x="5184900" y="874401"/>
            <a:ext cx="3313350" cy="2483425"/>
          </a:xfrm>
          <a:prstGeom prst="rect">
            <a:avLst/>
          </a:prstGeom>
          <a:noFill/>
          <a:ln>
            <a:noFill/>
          </a:ln>
        </p:spPr>
      </p:pic>
      <p:sp>
        <p:nvSpPr>
          <p:cNvPr id="197" name="Google Shape;197;p30"/>
          <p:cNvSpPr/>
          <p:nvPr/>
        </p:nvSpPr>
        <p:spPr>
          <a:xfrm>
            <a:off x="2355150" y="3475800"/>
            <a:ext cx="6276600" cy="141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30"/>
          <p:cNvSpPr txBox="1"/>
          <p:nvPr>
            <p:ph type="title"/>
          </p:nvPr>
        </p:nvSpPr>
        <p:spPr>
          <a:xfrm>
            <a:off x="2355150" y="3520500"/>
            <a:ext cx="6276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3642"/>
              <a:buNone/>
            </a:pPr>
            <a:r>
              <a:rPr lang="es" sz="1400">
                <a:solidFill>
                  <a:srgbClr val="9900FF"/>
                </a:solidFill>
                <a:latin typeface="Noto Sans JP"/>
                <a:ea typeface="Noto Sans JP"/>
                <a:cs typeface="Noto Sans JP"/>
                <a:sym typeface="Noto Sans JP"/>
              </a:rPr>
              <a:t>El valor más alto se da en k = 2  lo que indica que con 2 clusters los datos están mejor separados y son más compactos. A partir de k = 3, el SS cae bruscamente, y aunque se estabiliza entre k = 3 y 5, no vuelve a superar los 0.29. </a:t>
            </a:r>
            <a:r>
              <a:rPr b="1" i="1" lang="es" sz="1400">
                <a:solidFill>
                  <a:srgbClr val="9900FF"/>
                </a:solidFill>
                <a:latin typeface="Noto Sans JP"/>
                <a:ea typeface="Noto Sans JP"/>
                <a:cs typeface="Noto Sans JP"/>
                <a:sym typeface="Noto Sans JP"/>
              </a:rPr>
              <a:t>Esto implica que agregar más clusters puede estar forzando la partición sin una ganancia real en calidad. </a:t>
            </a:r>
            <a:r>
              <a:rPr lang="es" sz="1400">
                <a:solidFill>
                  <a:srgbClr val="9900FF"/>
                </a:solidFill>
                <a:latin typeface="Noto Sans JP"/>
                <a:ea typeface="Noto Sans JP"/>
                <a:cs typeface="Noto Sans JP"/>
                <a:sym typeface="Noto Sans JP"/>
              </a:rPr>
              <a:t>A pesar de que el método del codo sugiere k = 3 o 4, el Silhouette Score indica que la mejor separación natural entre grupos se da con k = 2.</a:t>
            </a:r>
            <a:endParaRPr sz="1400">
              <a:solidFill>
                <a:srgbClr val="9900FF"/>
              </a:solidFill>
              <a:latin typeface="Noto Sans JP"/>
              <a:ea typeface="Noto Sans JP"/>
              <a:cs typeface="Noto Sans JP"/>
              <a:sym typeface="Noto Sans JP"/>
            </a:endParaRPr>
          </a:p>
          <a:p>
            <a:pPr indent="0" lvl="0" marL="0" rtl="0" algn="l">
              <a:spcBef>
                <a:spcPts val="0"/>
              </a:spcBef>
              <a:spcAft>
                <a:spcPts val="0"/>
              </a:spcAft>
              <a:buSzPct val="63642"/>
              <a:buNone/>
            </a:pPr>
            <a:r>
              <a:t/>
            </a:r>
            <a:endParaRPr sz="1400">
              <a:solidFill>
                <a:srgbClr val="9900FF"/>
              </a:solidFill>
              <a:latin typeface="Noto Sans JP"/>
              <a:ea typeface="Noto Sans JP"/>
              <a:cs typeface="Noto Sans JP"/>
              <a:sym typeface="Noto Sans JP"/>
            </a:endParaRPr>
          </a:p>
          <a:p>
            <a:pPr indent="0" lvl="0" marL="0" rtl="0" algn="l">
              <a:spcBef>
                <a:spcPts val="0"/>
              </a:spcBef>
              <a:spcAft>
                <a:spcPts val="0"/>
              </a:spcAft>
              <a:buSzPct val="63642"/>
              <a:buNone/>
            </a:pPr>
            <a:r>
              <a:t/>
            </a:r>
            <a:endParaRPr sz="1400">
              <a:solidFill>
                <a:srgbClr val="9900FF"/>
              </a:solidFill>
              <a:latin typeface="Noto Sans JP"/>
              <a:ea typeface="Noto Sans JP"/>
              <a:cs typeface="Noto Sans JP"/>
              <a:sym typeface="Noto Sans JP"/>
            </a:endParaRPr>
          </a:p>
        </p:txBody>
      </p:sp>
      <p:sp>
        <p:nvSpPr>
          <p:cNvPr id="199" name="Google Shape;199;p30"/>
          <p:cNvSpPr/>
          <p:nvPr/>
        </p:nvSpPr>
        <p:spPr>
          <a:xfrm>
            <a:off x="2449100" y="3574625"/>
            <a:ext cx="6135900" cy="11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30"/>
          <p:cNvSpPr txBox="1"/>
          <p:nvPr>
            <p:ph type="title"/>
          </p:nvPr>
        </p:nvSpPr>
        <p:spPr>
          <a:xfrm>
            <a:off x="2449100" y="3755975"/>
            <a:ext cx="6135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3642"/>
              <a:buNone/>
            </a:pPr>
            <a:r>
              <a:rPr b="1" lang="es" sz="1400">
                <a:solidFill>
                  <a:srgbClr val="9900FF"/>
                </a:solidFill>
                <a:latin typeface="Noto Sans JP"/>
                <a:ea typeface="Noto Sans JP"/>
                <a:cs typeface="Noto Sans JP"/>
                <a:sym typeface="Noto Sans JP"/>
              </a:rPr>
              <a:t>Sin embargo, como el objetivo del análisis requiere distinguir los tipos de blanqueo coralino, k = 4 es la opción seleccionada.</a:t>
            </a:r>
            <a:endParaRPr b="1" sz="1400">
              <a:solidFill>
                <a:srgbClr val="9900FF"/>
              </a:solidFill>
              <a:latin typeface="Noto Sans JP"/>
              <a:ea typeface="Noto Sans JP"/>
              <a:cs typeface="Noto Sans JP"/>
              <a:sym typeface="Noto Sans J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pic>
        <p:nvPicPr>
          <p:cNvPr id="205" name="Google Shape;205;p31" title="descarga.png"/>
          <p:cNvPicPr preferRelativeResize="0"/>
          <p:nvPr/>
        </p:nvPicPr>
        <p:blipFill>
          <a:blip r:embed="rId4">
            <a:alphaModFix/>
          </a:blip>
          <a:stretch>
            <a:fillRect/>
          </a:stretch>
        </p:blipFill>
        <p:spPr>
          <a:xfrm>
            <a:off x="3363600" y="905100"/>
            <a:ext cx="4433249" cy="3676900"/>
          </a:xfrm>
          <a:prstGeom prst="rect">
            <a:avLst/>
          </a:prstGeom>
          <a:noFill/>
          <a:ln>
            <a:noFill/>
          </a:ln>
        </p:spPr>
      </p:pic>
      <p:sp>
        <p:nvSpPr>
          <p:cNvPr id="206" name="Google Shape;206;p31"/>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  No Supervisado - </a:t>
            </a:r>
            <a:r>
              <a:rPr b="1" lang="es">
                <a:solidFill>
                  <a:srgbClr val="4D124D"/>
                </a:solidFill>
                <a:latin typeface="Noto Sans JP"/>
                <a:ea typeface="Noto Sans JP"/>
                <a:cs typeface="Noto Sans JP"/>
                <a:sym typeface="Noto Sans JP"/>
              </a:rPr>
              <a:t>K-means</a:t>
            </a:r>
            <a:endParaRPr b="1">
              <a:solidFill>
                <a:srgbClr val="4D124D"/>
              </a:solidFill>
              <a:latin typeface="Noto Sans JP"/>
              <a:ea typeface="Noto Sans JP"/>
              <a:cs typeface="Noto Sans JP"/>
              <a:sym typeface="Noto Sans JP"/>
            </a:endParaRPr>
          </a:p>
        </p:txBody>
      </p:sp>
      <p:sp>
        <p:nvSpPr>
          <p:cNvPr id="207" name="Google Shape;207;p31"/>
          <p:cNvSpPr/>
          <p:nvPr/>
        </p:nvSpPr>
        <p:spPr>
          <a:xfrm>
            <a:off x="890875" y="1271100"/>
            <a:ext cx="2122800" cy="73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31"/>
          <p:cNvSpPr txBox="1"/>
          <p:nvPr>
            <p:ph type="title"/>
          </p:nvPr>
        </p:nvSpPr>
        <p:spPr>
          <a:xfrm>
            <a:off x="890875" y="1351950"/>
            <a:ext cx="212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3642"/>
              <a:buNone/>
            </a:pPr>
            <a:r>
              <a:rPr b="1" lang="es" sz="1400">
                <a:solidFill>
                  <a:srgbClr val="9900FF"/>
                </a:solidFill>
                <a:latin typeface="Noto Sans JP"/>
                <a:ea typeface="Noto Sans JP"/>
                <a:cs typeface="Noto Sans JP"/>
                <a:sym typeface="Noto Sans JP"/>
              </a:rPr>
              <a:t>¿Qué significa cada componente principal?</a:t>
            </a:r>
            <a:endParaRPr b="1" sz="1400">
              <a:solidFill>
                <a:srgbClr val="9900FF"/>
              </a:solidFill>
              <a:latin typeface="Noto Sans JP"/>
              <a:ea typeface="Noto Sans JP"/>
              <a:cs typeface="Noto Sans JP"/>
              <a:sym typeface="Noto Sans J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idx="1" type="body"/>
          </p:nvPr>
        </p:nvSpPr>
        <p:spPr>
          <a:xfrm>
            <a:off x="1133650" y="1780025"/>
            <a:ext cx="6567900" cy="687300"/>
          </a:xfrm>
          <a:prstGeom prst="rect">
            <a:avLst/>
          </a:prstGeom>
        </p:spPr>
        <p:txBody>
          <a:bodyPr anchorCtr="0" anchor="t" bIns="76650" lIns="76650" spcFirstLastPara="1" rIns="76650" wrap="square" tIns="76650">
            <a:normAutofit fontScale="25000"/>
          </a:bodyPr>
          <a:lstStyle/>
          <a:p>
            <a:pPr indent="0" lvl="0" marL="0" rtl="0" algn="just">
              <a:spcBef>
                <a:spcPts val="0"/>
              </a:spcBef>
              <a:spcAft>
                <a:spcPts val="0"/>
              </a:spcAft>
              <a:buNone/>
            </a:pPr>
            <a:r>
              <a:rPr b="1" lang="es" sz="5981">
                <a:solidFill>
                  <a:srgbClr val="6958A5"/>
                </a:solidFill>
                <a:latin typeface="Noto Sans JP"/>
                <a:ea typeface="Noto Sans JP"/>
                <a:cs typeface="Noto Sans JP"/>
                <a:sym typeface="Noto Sans JP"/>
              </a:rPr>
              <a:t>2</a:t>
            </a:r>
            <a:r>
              <a:rPr b="1" lang="es" sz="5981">
                <a:solidFill>
                  <a:srgbClr val="6958A5"/>
                </a:solidFill>
                <a:latin typeface="Noto Sans JP"/>
                <a:ea typeface="Noto Sans JP"/>
                <a:cs typeface="Noto Sans JP"/>
                <a:sym typeface="Noto Sans JP"/>
              </a:rPr>
              <a:t>) Recolección de datos:</a:t>
            </a:r>
            <a:endParaRPr sz="5981">
              <a:solidFill>
                <a:srgbClr val="6958A5"/>
              </a:solidFill>
              <a:latin typeface="Noto Sans JP"/>
              <a:ea typeface="Noto Sans JP"/>
              <a:cs typeface="Noto Sans JP"/>
              <a:sym typeface="Noto Sans JP"/>
            </a:endParaRPr>
          </a:p>
          <a:p>
            <a:pPr indent="0" lvl="0" marL="0" rtl="0" algn="just">
              <a:spcBef>
                <a:spcPts val="0"/>
              </a:spcBef>
              <a:spcAft>
                <a:spcPts val="1006"/>
              </a:spcAft>
              <a:buNone/>
            </a:pPr>
            <a:r>
              <a:rPr lang="es" sz="5981">
                <a:solidFill>
                  <a:srgbClr val="6958A5"/>
                </a:solidFill>
                <a:latin typeface="Noto Sans JP"/>
                <a:ea typeface="Noto Sans JP"/>
                <a:cs typeface="Noto Sans JP"/>
                <a:sym typeface="Noto Sans JP"/>
              </a:rPr>
              <a:t>Análisis del dataset “Shifting Seas: Ocean Climate &amp; Marine Life Dataset.” </a:t>
            </a:r>
            <a:endParaRPr sz="1173"/>
          </a:p>
        </p:txBody>
      </p:sp>
      <p:sp>
        <p:nvSpPr>
          <p:cNvPr id="61" name="Google Shape;61;p14"/>
          <p:cNvSpPr txBox="1"/>
          <p:nvPr>
            <p:ph idx="1" type="body"/>
          </p:nvPr>
        </p:nvSpPr>
        <p:spPr>
          <a:xfrm>
            <a:off x="693700" y="1017725"/>
            <a:ext cx="6567900" cy="762300"/>
          </a:xfrm>
          <a:prstGeom prst="rect">
            <a:avLst/>
          </a:prstGeom>
        </p:spPr>
        <p:txBody>
          <a:bodyPr anchorCtr="0" anchor="t" bIns="76650" lIns="76650" spcFirstLastPara="1" rIns="76650" wrap="square" tIns="76650">
            <a:normAutofit fontScale="25000" lnSpcReduction="20000"/>
          </a:bodyPr>
          <a:lstStyle/>
          <a:p>
            <a:pPr indent="0" lvl="0" marL="0" rtl="0" algn="just">
              <a:spcBef>
                <a:spcPts val="0"/>
              </a:spcBef>
              <a:spcAft>
                <a:spcPts val="0"/>
              </a:spcAft>
              <a:buNone/>
            </a:pPr>
            <a:r>
              <a:rPr b="1" lang="es" sz="5981">
                <a:solidFill>
                  <a:srgbClr val="6958A5"/>
                </a:solidFill>
                <a:latin typeface="Noto Sans JP"/>
                <a:ea typeface="Noto Sans JP"/>
                <a:cs typeface="Noto Sans JP"/>
                <a:sym typeface="Noto Sans JP"/>
              </a:rPr>
              <a:t>1) Introducción:</a:t>
            </a:r>
            <a:r>
              <a:rPr lang="es" sz="5981">
                <a:solidFill>
                  <a:srgbClr val="6958A5"/>
                </a:solidFill>
                <a:latin typeface="Noto Sans JP"/>
                <a:ea typeface="Noto Sans JP"/>
                <a:cs typeface="Noto Sans JP"/>
                <a:sym typeface="Noto Sans JP"/>
              </a:rPr>
              <a:t> </a:t>
            </a:r>
            <a:endParaRPr sz="5981">
              <a:solidFill>
                <a:srgbClr val="6958A5"/>
              </a:solidFill>
              <a:latin typeface="Noto Sans JP"/>
              <a:ea typeface="Noto Sans JP"/>
              <a:cs typeface="Noto Sans JP"/>
              <a:sym typeface="Noto Sans JP"/>
            </a:endParaRPr>
          </a:p>
          <a:p>
            <a:pPr indent="0" lvl="0" marL="0" rtl="0" algn="just">
              <a:spcBef>
                <a:spcPts val="0"/>
              </a:spcBef>
              <a:spcAft>
                <a:spcPts val="1006"/>
              </a:spcAft>
              <a:buNone/>
            </a:pPr>
            <a:r>
              <a:rPr lang="es" sz="5981">
                <a:solidFill>
                  <a:srgbClr val="6958A5"/>
                </a:solidFill>
                <a:latin typeface="Noto Sans JP"/>
                <a:ea typeface="Noto Sans JP"/>
                <a:cs typeface="Noto Sans JP"/>
                <a:sym typeface="Noto Sans JP"/>
              </a:rPr>
              <a:t>Presentación del problema, del dataset a utilizar y del objetivo del proyecto.</a:t>
            </a:r>
            <a:endParaRPr sz="1173"/>
          </a:p>
        </p:txBody>
      </p:sp>
      <p:sp>
        <p:nvSpPr>
          <p:cNvPr id="62" name="Google Shape;62;p14"/>
          <p:cNvSpPr txBox="1"/>
          <p:nvPr>
            <p:ph idx="1" type="body"/>
          </p:nvPr>
        </p:nvSpPr>
        <p:spPr>
          <a:xfrm>
            <a:off x="2421975" y="3154625"/>
            <a:ext cx="5154000" cy="572700"/>
          </a:xfrm>
          <a:prstGeom prst="rect">
            <a:avLst/>
          </a:prstGeom>
        </p:spPr>
        <p:txBody>
          <a:bodyPr anchorCtr="0" anchor="t" bIns="76650" lIns="76650" spcFirstLastPara="1" rIns="76650" wrap="square" tIns="76650">
            <a:normAutofit fontScale="25000" lnSpcReduction="20000"/>
          </a:bodyPr>
          <a:lstStyle/>
          <a:p>
            <a:pPr indent="0" lvl="0" marL="0" rtl="0" algn="l">
              <a:spcBef>
                <a:spcPts val="0"/>
              </a:spcBef>
              <a:spcAft>
                <a:spcPts val="0"/>
              </a:spcAft>
              <a:buNone/>
            </a:pPr>
            <a:r>
              <a:rPr b="1" lang="es" sz="5981">
                <a:solidFill>
                  <a:srgbClr val="6958A5"/>
                </a:solidFill>
                <a:latin typeface="Noto Sans JP"/>
                <a:ea typeface="Noto Sans JP"/>
                <a:cs typeface="Noto Sans JP"/>
                <a:sym typeface="Noto Sans JP"/>
              </a:rPr>
              <a:t>4) Modelo supervisado:</a:t>
            </a:r>
            <a:endParaRPr b="1" sz="5981">
              <a:solidFill>
                <a:srgbClr val="6958A5"/>
              </a:solidFill>
              <a:latin typeface="Noto Sans JP"/>
              <a:ea typeface="Noto Sans JP"/>
              <a:cs typeface="Noto Sans JP"/>
              <a:sym typeface="Noto Sans JP"/>
            </a:endParaRPr>
          </a:p>
          <a:p>
            <a:pPr indent="0" lvl="0" marL="0" rtl="0" algn="l">
              <a:spcBef>
                <a:spcPts val="0"/>
              </a:spcBef>
              <a:spcAft>
                <a:spcPts val="0"/>
              </a:spcAft>
              <a:buNone/>
            </a:pPr>
            <a:r>
              <a:rPr lang="es" sz="5981">
                <a:solidFill>
                  <a:srgbClr val="6958A5"/>
                </a:solidFill>
                <a:latin typeface="Noto Sans JP"/>
                <a:ea typeface="Noto Sans JP"/>
                <a:cs typeface="Noto Sans JP"/>
                <a:sym typeface="Noto Sans JP"/>
              </a:rPr>
              <a:t>Algoritmos para </a:t>
            </a:r>
            <a:r>
              <a:rPr lang="es" sz="5981">
                <a:solidFill>
                  <a:srgbClr val="6958A5"/>
                </a:solidFill>
                <a:latin typeface="Noto Sans JP"/>
                <a:ea typeface="Noto Sans JP"/>
                <a:cs typeface="Noto Sans JP"/>
                <a:sym typeface="Noto Sans JP"/>
              </a:rPr>
              <a:t>Clasificación</a:t>
            </a:r>
            <a:r>
              <a:rPr lang="es" sz="5981">
                <a:solidFill>
                  <a:srgbClr val="6958A5"/>
                </a:solidFill>
                <a:latin typeface="Noto Sans JP"/>
                <a:ea typeface="Noto Sans JP"/>
                <a:cs typeface="Noto Sans JP"/>
                <a:sym typeface="Noto Sans JP"/>
              </a:rPr>
              <a:t> de Bleaching Severity.</a:t>
            </a:r>
            <a:endParaRPr sz="5981">
              <a:solidFill>
                <a:srgbClr val="6958A5"/>
              </a:solidFill>
              <a:latin typeface="Noto Sans JP"/>
              <a:ea typeface="Noto Sans JP"/>
              <a:cs typeface="Noto Sans JP"/>
              <a:sym typeface="Noto Sans JP"/>
            </a:endParaRPr>
          </a:p>
          <a:p>
            <a:pPr indent="0" lvl="0" marL="0" rtl="0" algn="l">
              <a:spcBef>
                <a:spcPts val="0"/>
              </a:spcBef>
              <a:spcAft>
                <a:spcPts val="0"/>
              </a:spcAft>
              <a:buNone/>
            </a:pPr>
            <a:r>
              <a:t/>
            </a:r>
            <a:endParaRPr sz="1173"/>
          </a:p>
          <a:p>
            <a:pPr indent="0" lvl="0" marL="0" rtl="0" algn="l">
              <a:spcBef>
                <a:spcPts val="1006"/>
              </a:spcBef>
              <a:spcAft>
                <a:spcPts val="1006"/>
              </a:spcAft>
              <a:buNone/>
            </a:pPr>
            <a:r>
              <a:t/>
            </a:r>
            <a:endParaRPr sz="1173"/>
          </a:p>
        </p:txBody>
      </p:sp>
      <p:sp>
        <p:nvSpPr>
          <p:cNvPr id="63" name="Google Shape;63;p14"/>
          <p:cNvSpPr txBox="1"/>
          <p:nvPr>
            <p:ph idx="1" type="body"/>
          </p:nvPr>
        </p:nvSpPr>
        <p:spPr>
          <a:xfrm>
            <a:off x="2990175" y="3727325"/>
            <a:ext cx="4271400" cy="641700"/>
          </a:xfrm>
          <a:prstGeom prst="rect">
            <a:avLst/>
          </a:prstGeom>
        </p:spPr>
        <p:txBody>
          <a:bodyPr anchorCtr="0" anchor="t" bIns="76650" lIns="76650" spcFirstLastPara="1" rIns="76650" wrap="square" tIns="76650">
            <a:normAutofit fontScale="25000" lnSpcReduction="10000"/>
          </a:bodyPr>
          <a:lstStyle/>
          <a:p>
            <a:pPr indent="0" lvl="0" marL="0" rtl="0" algn="l">
              <a:spcBef>
                <a:spcPts val="0"/>
              </a:spcBef>
              <a:spcAft>
                <a:spcPts val="0"/>
              </a:spcAft>
              <a:buNone/>
            </a:pPr>
            <a:r>
              <a:rPr b="1" lang="es" sz="5981">
                <a:solidFill>
                  <a:srgbClr val="6958A5"/>
                </a:solidFill>
                <a:latin typeface="Noto Sans JP"/>
                <a:ea typeface="Noto Sans JP"/>
                <a:cs typeface="Noto Sans JP"/>
                <a:sym typeface="Noto Sans JP"/>
              </a:rPr>
              <a:t>5</a:t>
            </a:r>
            <a:r>
              <a:rPr b="1" lang="es" sz="5981">
                <a:solidFill>
                  <a:srgbClr val="6958A5"/>
                </a:solidFill>
                <a:latin typeface="Noto Sans JP"/>
                <a:ea typeface="Noto Sans JP"/>
                <a:cs typeface="Noto Sans JP"/>
                <a:sym typeface="Noto Sans JP"/>
              </a:rPr>
              <a:t>) Modelo no Supervisado:</a:t>
            </a:r>
            <a:endParaRPr b="1" sz="5981">
              <a:solidFill>
                <a:srgbClr val="6958A5"/>
              </a:solidFill>
              <a:latin typeface="Noto Sans JP"/>
              <a:ea typeface="Noto Sans JP"/>
              <a:cs typeface="Noto Sans JP"/>
              <a:sym typeface="Noto Sans JP"/>
            </a:endParaRPr>
          </a:p>
          <a:p>
            <a:pPr indent="0" lvl="0" marL="0" rtl="0" algn="l">
              <a:spcBef>
                <a:spcPts val="0"/>
              </a:spcBef>
              <a:spcAft>
                <a:spcPts val="0"/>
              </a:spcAft>
              <a:buNone/>
            </a:pPr>
            <a:r>
              <a:rPr lang="es" sz="5981">
                <a:solidFill>
                  <a:srgbClr val="6958A5"/>
                </a:solidFill>
                <a:latin typeface="Noto Sans JP"/>
                <a:ea typeface="Noto Sans JP"/>
                <a:cs typeface="Noto Sans JP"/>
                <a:sym typeface="Noto Sans JP"/>
              </a:rPr>
              <a:t>Clustering con K-means y DBSCAN</a:t>
            </a:r>
            <a:endParaRPr sz="5981">
              <a:solidFill>
                <a:srgbClr val="6958A5"/>
              </a:solidFill>
              <a:latin typeface="Noto Sans JP"/>
              <a:ea typeface="Noto Sans JP"/>
              <a:cs typeface="Noto Sans JP"/>
              <a:sym typeface="Noto Sans JP"/>
            </a:endParaRPr>
          </a:p>
        </p:txBody>
      </p:sp>
      <p:sp>
        <p:nvSpPr>
          <p:cNvPr id="64" name="Google Shape;64;p14"/>
          <p:cNvSpPr txBox="1"/>
          <p:nvPr>
            <p:ph idx="1" type="body"/>
          </p:nvPr>
        </p:nvSpPr>
        <p:spPr>
          <a:xfrm>
            <a:off x="1869325" y="2467325"/>
            <a:ext cx="5937000" cy="687300"/>
          </a:xfrm>
          <a:prstGeom prst="rect">
            <a:avLst/>
          </a:prstGeom>
        </p:spPr>
        <p:txBody>
          <a:bodyPr anchorCtr="0" anchor="t" bIns="76650" lIns="76650" spcFirstLastPara="1" rIns="76650" wrap="square" tIns="76650">
            <a:normAutofit fontScale="25000"/>
          </a:bodyPr>
          <a:lstStyle/>
          <a:p>
            <a:pPr indent="0" lvl="0" marL="0" rtl="0" algn="just">
              <a:spcBef>
                <a:spcPts val="0"/>
              </a:spcBef>
              <a:spcAft>
                <a:spcPts val="0"/>
              </a:spcAft>
              <a:buNone/>
            </a:pPr>
            <a:r>
              <a:rPr b="1" lang="es" sz="5981">
                <a:solidFill>
                  <a:srgbClr val="6958A5"/>
                </a:solidFill>
                <a:latin typeface="Noto Sans JP"/>
                <a:ea typeface="Noto Sans JP"/>
                <a:cs typeface="Noto Sans JP"/>
                <a:sym typeface="Noto Sans JP"/>
              </a:rPr>
              <a:t>3) Exploración y Procesamiento:</a:t>
            </a:r>
            <a:endParaRPr b="1" sz="5981">
              <a:solidFill>
                <a:srgbClr val="6958A5"/>
              </a:solidFill>
              <a:latin typeface="Noto Sans JP"/>
              <a:ea typeface="Noto Sans JP"/>
              <a:cs typeface="Noto Sans JP"/>
              <a:sym typeface="Noto Sans JP"/>
            </a:endParaRPr>
          </a:p>
          <a:p>
            <a:pPr indent="0" lvl="0" marL="0" rtl="0" algn="just">
              <a:spcBef>
                <a:spcPts val="0"/>
              </a:spcBef>
              <a:spcAft>
                <a:spcPts val="1006"/>
              </a:spcAft>
              <a:buNone/>
            </a:pPr>
            <a:r>
              <a:rPr lang="es" sz="5981">
                <a:solidFill>
                  <a:srgbClr val="6958A5"/>
                </a:solidFill>
                <a:latin typeface="Noto Sans JP"/>
                <a:ea typeface="Noto Sans JP"/>
                <a:cs typeface="Noto Sans JP"/>
                <a:sym typeface="Noto Sans JP"/>
              </a:rPr>
              <a:t>Correlación entre variables y tratamiento de outliers.</a:t>
            </a:r>
            <a:endParaRPr sz="1173"/>
          </a:p>
        </p:txBody>
      </p:sp>
      <p:sp>
        <p:nvSpPr>
          <p:cNvPr id="65" name="Google Shape;65;p14"/>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Contenidos</a:t>
            </a:r>
            <a:endParaRPr b="1">
              <a:solidFill>
                <a:srgbClr val="4D124D"/>
              </a:solidFill>
              <a:latin typeface="Noto Sans JP"/>
              <a:ea typeface="Noto Sans JP"/>
              <a:cs typeface="Noto Sans JP"/>
              <a:sym typeface="Noto Sans J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2"/>
          <p:cNvSpPr txBox="1"/>
          <p:nvPr>
            <p:ph type="title"/>
          </p:nvPr>
        </p:nvSpPr>
        <p:spPr>
          <a:xfrm>
            <a:off x="2356325" y="3702150"/>
            <a:ext cx="6259200" cy="6276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SzPct val="61961"/>
              <a:buNone/>
            </a:pPr>
            <a:r>
              <a:rPr b="1" lang="es" sz="1438">
                <a:solidFill>
                  <a:srgbClr val="6958A5"/>
                </a:solidFill>
                <a:latin typeface="Noto Sans JP"/>
                <a:ea typeface="Noto Sans JP"/>
                <a:cs typeface="Noto Sans JP"/>
                <a:sym typeface="Noto Sans JP"/>
              </a:rPr>
              <a:t>PCA1</a:t>
            </a:r>
            <a:r>
              <a:rPr lang="es" sz="1438">
                <a:solidFill>
                  <a:srgbClr val="6958A5"/>
                </a:solidFill>
                <a:latin typeface="Noto Sans JP"/>
                <a:ea typeface="Noto Sans JP"/>
                <a:cs typeface="Noto Sans JP"/>
                <a:sym typeface="Noto Sans JP"/>
              </a:rPr>
              <a:t> está mayormente influenciado por SST, el PH, las especies observadas y las olas de calor marina (refiere exclusivamente a factores climáticos) mientras que </a:t>
            </a:r>
            <a:r>
              <a:rPr b="1" lang="es" sz="1438">
                <a:solidFill>
                  <a:srgbClr val="6958A5"/>
                </a:solidFill>
                <a:latin typeface="Noto Sans JP"/>
                <a:ea typeface="Noto Sans JP"/>
                <a:cs typeface="Noto Sans JP"/>
                <a:sym typeface="Noto Sans JP"/>
              </a:rPr>
              <a:t>PCA2</a:t>
            </a:r>
            <a:r>
              <a:rPr lang="es" sz="1438">
                <a:solidFill>
                  <a:srgbClr val="6958A5"/>
                </a:solidFill>
                <a:latin typeface="Noto Sans JP"/>
                <a:ea typeface="Noto Sans JP"/>
                <a:cs typeface="Noto Sans JP"/>
                <a:sym typeface="Noto Sans JP"/>
              </a:rPr>
              <a:t> incluye principalmente la ubicación de los datos.</a:t>
            </a:r>
            <a:endParaRPr sz="1438">
              <a:solidFill>
                <a:srgbClr val="6958A5"/>
              </a:solidFill>
              <a:latin typeface="Noto Sans JP"/>
              <a:ea typeface="Noto Sans JP"/>
              <a:cs typeface="Noto Sans JP"/>
              <a:sym typeface="Noto Sans JP"/>
            </a:endParaRPr>
          </a:p>
        </p:txBody>
      </p:sp>
      <p:sp>
        <p:nvSpPr>
          <p:cNvPr id="214" name="Google Shape;214;p32"/>
          <p:cNvSpPr txBox="1"/>
          <p:nvPr>
            <p:ph type="title"/>
          </p:nvPr>
        </p:nvSpPr>
        <p:spPr>
          <a:xfrm>
            <a:off x="660750" y="965325"/>
            <a:ext cx="7753200" cy="6276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SzPct val="61961"/>
              <a:buNone/>
            </a:pPr>
            <a:r>
              <a:rPr lang="es" sz="1438">
                <a:solidFill>
                  <a:srgbClr val="6958A5"/>
                </a:solidFill>
                <a:latin typeface="Noto Sans JP"/>
                <a:ea typeface="Noto Sans JP"/>
                <a:cs typeface="Noto Sans JP"/>
                <a:sym typeface="Noto Sans JP"/>
              </a:rPr>
              <a:t>Antes de continuar con el análisis, es importante notar cuánta información retienen los componentes PCA y además entender qué variables contribuyen a cada componente, para esto observamos lo siguiente:</a:t>
            </a:r>
            <a:endParaRPr sz="1438">
              <a:solidFill>
                <a:srgbClr val="6958A5"/>
              </a:solidFill>
              <a:latin typeface="Noto Sans JP"/>
              <a:ea typeface="Noto Sans JP"/>
              <a:cs typeface="Noto Sans JP"/>
              <a:sym typeface="Noto Sans JP"/>
            </a:endParaRPr>
          </a:p>
        </p:txBody>
      </p:sp>
      <p:sp>
        <p:nvSpPr>
          <p:cNvPr id="215" name="Google Shape;215;p32"/>
          <p:cNvSpPr txBox="1"/>
          <p:nvPr>
            <p:ph type="title"/>
          </p:nvPr>
        </p:nvSpPr>
        <p:spPr>
          <a:xfrm>
            <a:off x="609175" y="3926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  No Supervisado - K-means</a:t>
            </a:r>
            <a:endParaRPr b="1">
              <a:solidFill>
                <a:srgbClr val="4D124D"/>
              </a:solidFill>
              <a:latin typeface="Noto Sans JP"/>
              <a:ea typeface="Noto Sans JP"/>
              <a:cs typeface="Noto Sans JP"/>
              <a:sym typeface="Noto Sans JP"/>
            </a:endParaRPr>
          </a:p>
        </p:txBody>
      </p:sp>
      <p:pic>
        <p:nvPicPr>
          <p:cNvPr id="216" name="Google Shape;216;p32"/>
          <p:cNvPicPr preferRelativeResize="0"/>
          <p:nvPr/>
        </p:nvPicPr>
        <p:blipFill>
          <a:blip r:embed="rId4">
            <a:alphaModFix/>
          </a:blip>
          <a:stretch>
            <a:fillRect/>
          </a:stretch>
        </p:blipFill>
        <p:spPr>
          <a:xfrm>
            <a:off x="822825" y="1661525"/>
            <a:ext cx="5286524" cy="740775"/>
          </a:xfrm>
          <a:prstGeom prst="rect">
            <a:avLst/>
          </a:prstGeom>
          <a:noFill/>
          <a:ln>
            <a:noFill/>
          </a:ln>
        </p:spPr>
      </p:pic>
      <p:pic>
        <p:nvPicPr>
          <p:cNvPr id="217" name="Google Shape;217;p32"/>
          <p:cNvPicPr preferRelativeResize="0"/>
          <p:nvPr/>
        </p:nvPicPr>
        <p:blipFill>
          <a:blip r:embed="rId5">
            <a:alphaModFix/>
          </a:blip>
          <a:stretch>
            <a:fillRect/>
          </a:stretch>
        </p:blipFill>
        <p:spPr>
          <a:xfrm>
            <a:off x="1799722" y="2506697"/>
            <a:ext cx="5925900" cy="1091050"/>
          </a:xfrm>
          <a:prstGeom prst="rect">
            <a:avLst/>
          </a:prstGeom>
          <a:noFill/>
          <a:ln>
            <a:noFill/>
          </a:ln>
        </p:spPr>
      </p:pic>
      <p:pic>
        <p:nvPicPr>
          <p:cNvPr id="218" name="Google Shape;218;p32"/>
          <p:cNvPicPr preferRelativeResize="0"/>
          <p:nvPr/>
        </p:nvPicPr>
        <p:blipFill>
          <a:blip r:embed="rId6">
            <a:alphaModFix/>
          </a:blip>
          <a:stretch>
            <a:fillRect/>
          </a:stretch>
        </p:blipFill>
        <p:spPr>
          <a:xfrm>
            <a:off x="5997750" y="3098500"/>
            <a:ext cx="1424557" cy="499250"/>
          </a:xfrm>
          <a:prstGeom prst="rect">
            <a:avLst/>
          </a:prstGeom>
          <a:noFill/>
          <a:ln>
            <a:noFill/>
          </a:ln>
        </p:spPr>
      </p:pic>
      <p:sp>
        <p:nvSpPr>
          <p:cNvPr id="219" name="Google Shape;219;p32"/>
          <p:cNvSpPr txBox="1"/>
          <p:nvPr/>
        </p:nvSpPr>
        <p:spPr>
          <a:xfrm>
            <a:off x="6297900" y="1586000"/>
            <a:ext cx="2116200" cy="8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38">
                <a:solidFill>
                  <a:srgbClr val="6958A5"/>
                </a:solidFill>
                <a:latin typeface="Noto Sans JP"/>
                <a:ea typeface="Noto Sans JP"/>
                <a:cs typeface="Noto Sans JP"/>
                <a:sym typeface="Noto Sans JP"/>
              </a:rPr>
              <a:t>Estos valores indican que PCA1 explica 42% de la varianza y PCA2, el 26%.</a:t>
            </a:r>
            <a:endParaRPr sz="16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pic>
        <p:nvPicPr>
          <p:cNvPr id="224" name="Google Shape;224;p33" title="descarga (1).png"/>
          <p:cNvPicPr preferRelativeResize="0"/>
          <p:nvPr/>
        </p:nvPicPr>
        <p:blipFill>
          <a:blip r:embed="rId4">
            <a:alphaModFix/>
          </a:blip>
          <a:stretch>
            <a:fillRect/>
          </a:stretch>
        </p:blipFill>
        <p:spPr>
          <a:xfrm>
            <a:off x="2863075" y="902475"/>
            <a:ext cx="4648825" cy="3655550"/>
          </a:xfrm>
          <a:prstGeom prst="rect">
            <a:avLst/>
          </a:prstGeom>
          <a:noFill/>
          <a:ln>
            <a:noFill/>
          </a:ln>
        </p:spPr>
      </p:pic>
      <p:sp>
        <p:nvSpPr>
          <p:cNvPr id="225" name="Google Shape;225;p33"/>
          <p:cNvSpPr txBox="1"/>
          <p:nvPr>
            <p:ph type="title"/>
          </p:nvPr>
        </p:nvSpPr>
        <p:spPr>
          <a:xfrm>
            <a:off x="609175" y="3926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  No Supervisado - K-means</a:t>
            </a:r>
            <a:endParaRPr b="1">
              <a:solidFill>
                <a:srgbClr val="4D124D"/>
              </a:solidFill>
              <a:latin typeface="Noto Sans JP"/>
              <a:ea typeface="Noto Sans JP"/>
              <a:cs typeface="Noto Sans JP"/>
              <a:sym typeface="Noto Sans JP"/>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4"/>
          <p:cNvSpPr txBox="1"/>
          <p:nvPr/>
        </p:nvSpPr>
        <p:spPr>
          <a:xfrm>
            <a:off x="5777700" y="2423925"/>
            <a:ext cx="2756400" cy="190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s" sz="1238" u="sng">
                <a:solidFill>
                  <a:srgbClr val="6958A5"/>
                </a:solidFill>
                <a:latin typeface="Noto Sans JP"/>
                <a:ea typeface="Noto Sans JP"/>
                <a:cs typeface="Noto Sans JP"/>
                <a:sym typeface="Noto Sans JP"/>
              </a:rPr>
              <a:t>Cluster 3</a:t>
            </a:r>
            <a:r>
              <a:rPr lang="es" sz="1238">
                <a:solidFill>
                  <a:srgbClr val="6958A5"/>
                </a:solidFill>
                <a:latin typeface="Noto Sans JP"/>
                <a:ea typeface="Noto Sans JP"/>
                <a:cs typeface="Noto Sans JP"/>
                <a:sym typeface="Noto Sans JP"/>
              </a:rPr>
              <a:t>:</a:t>
            </a:r>
            <a:endParaRPr sz="12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rPr b="1" lang="es" sz="1238">
                <a:solidFill>
                  <a:srgbClr val="6958A5"/>
                </a:solidFill>
                <a:latin typeface="Noto Sans JP"/>
                <a:ea typeface="Noto Sans JP"/>
                <a:cs typeface="Noto Sans JP"/>
                <a:sym typeface="Noto Sans JP"/>
              </a:rPr>
              <a:t>SST: 28.8°C, pH: 8.03, especies: 113, Marine Heatwave: No</a:t>
            </a:r>
            <a:endParaRPr b="1" sz="12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rPr lang="es" sz="1238">
                <a:solidFill>
                  <a:srgbClr val="6958A5"/>
                </a:solidFill>
                <a:latin typeface="Noto Sans JP"/>
                <a:ea typeface="Noto Sans JP"/>
                <a:cs typeface="Noto Sans JP"/>
                <a:sym typeface="Noto Sans JP"/>
              </a:rPr>
              <a:t>Regiones con condiciones cálida y biodiversidad moderada.</a:t>
            </a:r>
            <a:endParaRPr sz="12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rPr lang="es" sz="1238">
                <a:solidFill>
                  <a:srgbClr val="6958A5"/>
                </a:solidFill>
                <a:latin typeface="Noto Sans JP"/>
                <a:ea typeface="Noto Sans JP"/>
                <a:cs typeface="Noto Sans JP"/>
                <a:sym typeface="Noto Sans JP"/>
              </a:rPr>
              <a:t>Tiene el mayor número de casos “High” y “None” (31.8%).</a:t>
            </a:r>
            <a:endParaRPr sz="12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rPr lang="es" sz="1238">
                <a:solidFill>
                  <a:srgbClr val="6958A5"/>
                </a:solidFill>
                <a:latin typeface="Noto Sans JP"/>
                <a:ea typeface="Noto Sans JP"/>
                <a:cs typeface="Noto Sans JP"/>
                <a:sym typeface="Noto Sans JP"/>
              </a:rPr>
              <a:t>Es un cluster intermedio y numeroso, mixto en severidad.</a:t>
            </a:r>
            <a:endParaRPr sz="700">
              <a:solidFill>
                <a:schemeClr val="dk2"/>
              </a:solidFill>
              <a:latin typeface="Noto Sans JP"/>
              <a:ea typeface="Noto Sans JP"/>
              <a:cs typeface="Noto Sans JP"/>
              <a:sym typeface="Noto Sans JP"/>
            </a:endParaRPr>
          </a:p>
        </p:txBody>
      </p:sp>
      <p:sp>
        <p:nvSpPr>
          <p:cNvPr id="231" name="Google Shape;231;p34"/>
          <p:cNvSpPr txBox="1"/>
          <p:nvPr>
            <p:ph type="title"/>
          </p:nvPr>
        </p:nvSpPr>
        <p:spPr>
          <a:xfrm>
            <a:off x="525350" y="3638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 No Supervisado - K-Means - Clusters</a:t>
            </a:r>
            <a:endParaRPr b="1">
              <a:solidFill>
                <a:srgbClr val="4D124D"/>
              </a:solidFill>
              <a:latin typeface="Noto Sans JP"/>
              <a:ea typeface="Noto Sans JP"/>
              <a:cs typeface="Noto Sans JP"/>
              <a:sym typeface="Noto Sans JP"/>
            </a:endParaRPr>
          </a:p>
        </p:txBody>
      </p:sp>
      <p:sp>
        <p:nvSpPr>
          <p:cNvPr id="232" name="Google Shape;232;p34"/>
          <p:cNvSpPr txBox="1"/>
          <p:nvPr/>
        </p:nvSpPr>
        <p:spPr>
          <a:xfrm>
            <a:off x="589425" y="936525"/>
            <a:ext cx="3888300" cy="14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38" u="sng">
                <a:solidFill>
                  <a:srgbClr val="6958A5"/>
                </a:solidFill>
                <a:latin typeface="Noto Sans JP"/>
                <a:ea typeface="Noto Sans JP"/>
                <a:cs typeface="Noto Sans JP"/>
                <a:sym typeface="Noto Sans JP"/>
              </a:rPr>
              <a:t>Cluster 0</a:t>
            </a:r>
            <a:r>
              <a:rPr b="1" lang="es" sz="1238">
                <a:solidFill>
                  <a:srgbClr val="6958A5"/>
                </a:solidFill>
                <a:latin typeface="Noto Sans JP"/>
                <a:ea typeface="Noto Sans JP"/>
                <a:cs typeface="Noto Sans JP"/>
                <a:sym typeface="Noto Sans JP"/>
              </a:rPr>
              <a:t>:</a:t>
            </a:r>
            <a:endParaRPr b="1" sz="1238">
              <a:solidFill>
                <a:srgbClr val="6958A5"/>
              </a:solidFill>
              <a:latin typeface="Noto Sans JP"/>
              <a:ea typeface="Noto Sans JP"/>
              <a:cs typeface="Noto Sans JP"/>
              <a:sym typeface="Noto Sans JP"/>
            </a:endParaRPr>
          </a:p>
          <a:p>
            <a:pPr indent="0" lvl="0" marL="0" rtl="0" algn="just">
              <a:spcBef>
                <a:spcPts val="0"/>
              </a:spcBef>
              <a:spcAft>
                <a:spcPts val="0"/>
              </a:spcAft>
              <a:buNone/>
            </a:pPr>
            <a:r>
              <a:rPr b="1" lang="es" sz="1238">
                <a:solidFill>
                  <a:srgbClr val="6958A5"/>
                </a:solidFill>
                <a:latin typeface="Noto Sans JP"/>
                <a:ea typeface="Noto Sans JP"/>
                <a:cs typeface="Noto Sans JP"/>
                <a:sym typeface="Noto Sans JP"/>
              </a:rPr>
              <a:t>SST: 27.2°C, pH: 8.09, especies: 139, Marine Heatwave: No</a:t>
            </a:r>
            <a:endParaRPr b="1" sz="1238">
              <a:solidFill>
                <a:srgbClr val="6958A5"/>
              </a:solidFill>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rPr lang="es" sz="1238">
                <a:solidFill>
                  <a:srgbClr val="6958A5"/>
                </a:solidFill>
                <a:latin typeface="Noto Sans JP"/>
                <a:ea typeface="Noto Sans JP"/>
                <a:cs typeface="Noto Sans JP"/>
                <a:sym typeface="Noto Sans JP"/>
              </a:rPr>
              <a:t>Regiones relativamente estables, biodiversas y menos estresada térmicamente. Coindice con un alto % de observaciones con “None” (31%) y la menor proporción de “High” (15.6%).</a:t>
            </a:r>
            <a:endParaRPr sz="1600">
              <a:solidFill>
                <a:schemeClr val="dk2"/>
              </a:solidFill>
            </a:endParaRPr>
          </a:p>
        </p:txBody>
      </p:sp>
      <p:sp>
        <p:nvSpPr>
          <p:cNvPr id="233" name="Google Shape;233;p34"/>
          <p:cNvSpPr txBox="1"/>
          <p:nvPr/>
        </p:nvSpPr>
        <p:spPr>
          <a:xfrm>
            <a:off x="4572000" y="936525"/>
            <a:ext cx="3888300" cy="14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38" u="sng">
                <a:solidFill>
                  <a:srgbClr val="6958A5"/>
                </a:solidFill>
                <a:latin typeface="Noto Sans JP"/>
                <a:ea typeface="Noto Sans JP"/>
                <a:cs typeface="Noto Sans JP"/>
                <a:sym typeface="Noto Sans JP"/>
              </a:rPr>
              <a:t>Cluster 1</a:t>
            </a:r>
            <a:r>
              <a:rPr b="1" lang="es" sz="1238">
                <a:solidFill>
                  <a:srgbClr val="6958A5"/>
                </a:solidFill>
                <a:latin typeface="Noto Sans JP"/>
                <a:ea typeface="Noto Sans JP"/>
                <a:cs typeface="Noto Sans JP"/>
                <a:sym typeface="Noto Sans JP"/>
              </a:rPr>
              <a:t>:</a:t>
            </a:r>
            <a:endParaRPr b="1" sz="1238">
              <a:solidFill>
                <a:srgbClr val="6958A5"/>
              </a:solidFill>
              <a:latin typeface="Noto Sans JP"/>
              <a:ea typeface="Noto Sans JP"/>
              <a:cs typeface="Noto Sans JP"/>
              <a:sym typeface="Noto Sans JP"/>
            </a:endParaRPr>
          </a:p>
          <a:p>
            <a:pPr indent="0" lvl="0" marL="0" rtl="0" algn="just">
              <a:spcBef>
                <a:spcPts val="0"/>
              </a:spcBef>
              <a:spcAft>
                <a:spcPts val="0"/>
              </a:spcAft>
              <a:buNone/>
            </a:pPr>
            <a:r>
              <a:rPr b="1" lang="es" sz="1238">
                <a:solidFill>
                  <a:srgbClr val="6958A5"/>
                </a:solidFill>
                <a:latin typeface="Noto Sans JP"/>
                <a:ea typeface="Noto Sans JP"/>
                <a:cs typeface="Noto Sans JP"/>
                <a:sym typeface="Noto Sans JP"/>
              </a:rPr>
              <a:t>SST: 28.2°C, pH: 8.06, especies: 125.5, Marine Heatwave: No</a:t>
            </a:r>
            <a:endParaRPr b="1" sz="1238">
              <a:solidFill>
                <a:srgbClr val="6958A5"/>
              </a:solidFill>
              <a:latin typeface="Noto Sans JP"/>
              <a:ea typeface="Noto Sans JP"/>
              <a:cs typeface="Noto Sans JP"/>
              <a:sym typeface="Noto Sans JP"/>
            </a:endParaRPr>
          </a:p>
          <a:p>
            <a:pPr indent="0" lvl="0" marL="0" rtl="0" algn="just">
              <a:spcBef>
                <a:spcPts val="0"/>
              </a:spcBef>
              <a:spcAft>
                <a:spcPts val="0"/>
              </a:spcAft>
              <a:buNone/>
            </a:pPr>
            <a:r>
              <a:rPr lang="es" sz="1238">
                <a:solidFill>
                  <a:srgbClr val="6958A5"/>
                </a:solidFill>
                <a:latin typeface="Noto Sans JP"/>
                <a:ea typeface="Noto Sans JP"/>
                <a:cs typeface="Noto Sans JP"/>
                <a:sym typeface="Noto Sans JP"/>
              </a:rPr>
              <a:t>Regiones algo más cálidas, sin eventos extremos, biodiversidad media. Bleaching con proporciones similares (30% “None”).</a:t>
            </a:r>
            <a:endParaRPr sz="1600">
              <a:solidFill>
                <a:schemeClr val="dk2"/>
              </a:solidFill>
            </a:endParaRPr>
          </a:p>
        </p:txBody>
      </p:sp>
      <p:sp>
        <p:nvSpPr>
          <p:cNvPr id="234" name="Google Shape;234;p34"/>
          <p:cNvSpPr txBox="1"/>
          <p:nvPr/>
        </p:nvSpPr>
        <p:spPr>
          <a:xfrm>
            <a:off x="1889400" y="2423925"/>
            <a:ext cx="3888300" cy="16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38" u="sng">
                <a:solidFill>
                  <a:srgbClr val="6958A5"/>
                </a:solidFill>
                <a:latin typeface="Noto Sans JP"/>
                <a:ea typeface="Noto Sans JP"/>
                <a:cs typeface="Noto Sans JP"/>
                <a:sym typeface="Noto Sans JP"/>
              </a:rPr>
              <a:t>Cluster 2</a:t>
            </a:r>
            <a:r>
              <a:rPr b="1" lang="es" sz="1238">
                <a:solidFill>
                  <a:srgbClr val="6958A5"/>
                </a:solidFill>
                <a:latin typeface="Noto Sans JP"/>
                <a:ea typeface="Noto Sans JP"/>
                <a:cs typeface="Noto Sans JP"/>
                <a:sym typeface="Noto Sans JP"/>
              </a:rPr>
              <a:t>:</a:t>
            </a:r>
            <a:endParaRPr b="1" sz="1238">
              <a:solidFill>
                <a:srgbClr val="6958A5"/>
              </a:solidFill>
              <a:latin typeface="Noto Sans JP"/>
              <a:ea typeface="Noto Sans JP"/>
              <a:cs typeface="Noto Sans JP"/>
              <a:sym typeface="Noto Sans JP"/>
            </a:endParaRPr>
          </a:p>
          <a:p>
            <a:pPr indent="0" lvl="0" marL="0" rtl="0" algn="just">
              <a:spcBef>
                <a:spcPts val="0"/>
              </a:spcBef>
              <a:spcAft>
                <a:spcPts val="0"/>
              </a:spcAft>
              <a:buNone/>
            </a:pPr>
            <a:r>
              <a:rPr b="1" lang="es" sz="1238">
                <a:solidFill>
                  <a:srgbClr val="6958A5"/>
                </a:solidFill>
                <a:latin typeface="Noto Sans JP"/>
                <a:ea typeface="Noto Sans JP"/>
                <a:cs typeface="Noto Sans JP"/>
                <a:sym typeface="Noto Sans JP"/>
              </a:rPr>
              <a:t>SST: 30.85°C, pH: 7.99, especies: 97.6, Marine Heatwave: Si</a:t>
            </a:r>
            <a:endParaRPr b="1" sz="1238">
              <a:solidFill>
                <a:srgbClr val="6958A5"/>
              </a:solidFill>
              <a:latin typeface="Noto Sans JP"/>
              <a:ea typeface="Noto Sans JP"/>
              <a:cs typeface="Noto Sans JP"/>
              <a:sym typeface="Noto Sans JP"/>
            </a:endParaRPr>
          </a:p>
          <a:p>
            <a:pPr indent="0" lvl="0" marL="0" rtl="0" algn="just">
              <a:spcBef>
                <a:spcPts val="0"/>
              </a:spcBef>
              <a:spcAft>
                <a:spcPts val="0"/>
              </a:spcAft>
              <a:buNone/>
            </a:pPr>
            <a:r>
              <a:rPr lang="es" sz="1238">
                <a:solidFill>
                  <a:srgbClr val="6958A5"/>
                </a:solidFill>
                <a:latin typeface="Noto Sans JP"/>
                <a:ea typeface="Noto Sans JP"/>
                <a:cs typeface="Noto Sans JP"/>
                <a:sym typeface="Noto Sans JP"/>
              </a:rPr>
              <a:t>Regiones con alto estrés térmico y químico, baja biodiversidad y presencia de eventos extremos.</a:t>
            </a:r>
            <a:endParaRPr sz="1238">
              <a:solidFill>
                <a:srgbClr val="6958A5"/>
              </a:solidFill>
              <a:latin typeface="Noto Sans JP"/>
              <a:ea typeface="Noto Sans JP"/>
              <a:cs typeface="Noto Sans JP"/>
              <a:sym typeface="Noto Sans JP"/>
            </a:endParaRPr>
          </a:p>
          <a:p>
            <a:pPr indent="0" lvl="0" marL="0" rtl="0" algn="just">
              <a:spcBef>
                <a:spcPts val="0"/>
              </a:spcBef>
              <a:spcAft>
                <a:spcPts val="0"/>
              </a:spcAft>
              <a:buNone/>
            </a:pPr>
            <a:r>
              <a:rPr lang="es" sz="1238">
                <a:solidFill>
                  <a:srgbClr val="6958A5"/>
                </a:solidFill>
                <a:latin typeface="Noto Sans JP"/>
                <a:ea typeface="Noto Sans JP"/>
                <a:cs typeface="Noto Sans JP"/>
                <a:sym typeface="Noto Sans JP"/>
              </a:rPr>
              <a:t>Las proporciones de “High” (20.5%) y Low (30.1%) son las más altas. </a:t>
            </a:r>
            <a:r>
              <a:rPr b="1" lang="es" sz="1238">
                <a:solidFill>
                  <a:srgbClr val="FF00FF"/>
                </a:solidFill>
                <a:latin typeface="Noto Sans JP"/>
                <a:ea typeface="Noto Sans JP"/>
                <a:cs typeface="Noto Sans JP"/>
                <a:sym typeface="Noto Sans JP"/>
              </a:rPr>
              <a:t>Posiblemente sea una zona de transición o adaptabilidad, pero en riesgo.</a:t>
            </a:r>
            <a:endParaRPr b="1" sz="1238">
              <a:solidFill>
                <a:srgbClr val="FF00FF"/>
              </a:solidFill>
              <a:latin typeface="Noto Sans JP"/>
              <a:ea typeface="Noto Sans JP"/>
              <a:cs typeface="Noto Sans JP"/>
              <a:sym typeface="Noto Sans JP"/>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5"/>
          <p:cNvSpPr txBox="1"/>
          <p:nvPr>
            <p:ph type="title"/>
          </p:nvPr>
        </p:nvSpPr>
        <p:spPr>
          <a:xfrm>
            <a:off x="609175" y="3926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  No Supervisado - K-means</a:t>
            </a:r>
            <a:endParaRPr b="1">
              <a:solidFill>
                <a:srgbClr val="4D124D"/>
              </a:solidFill>
              <a:latin typeface="Noto Sans JP"/>
              <a:ea typeface="Noto Sans JP"/>
              <a:cs typeface="Noto Sans JP"/>
              <a:sym typeface="Noto Sans JP"/>
            </a:endParaRPr>
          </a:p>
        </p:txBody>
      </p:sp>
      <p:pic>
        <p:nvPicPr>
          <p:cNvPr id="240" name="Google Shape;240;p35" title="descarga (2).png"/>
          <p:cNvPicPr preferRelativeResize="0"/>
          <p:nvPr/>
        </p:nvPicPr>
        <p:blipFill>
          <a:blip r:embed="rId4">
            <a:alphaModFix/>
          </a:blip>
          <a:stretch>
            <a:fillRect/>
          </a:stretch>
        </p:blipFill>
        <p:spPr>
          <a:xfrm>
            <a:off x="2644500" y="965325"/>
            <a:ext cx="5633276" cy="3516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6"/>
          <p:cNvSpPr txBox="1"/>
          <p:nvPr>
            <p:ph type="title"/>
          </p:nvPr>
        </p:nvSpPr>
        <p:spPr>
          <a:xfrm>
            <a:off x="601550" y="445025"/>
            <a:ext cx="6845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 No Supervisado - DBSCAN</a:t>
            </a:r>
            <a:endParaRPr b="1">
              <a:solidFill>
                <a:srgbClr val="4D124D"/>
              </a:solidFill>
              <a:latin typeface="Noto Sans JP"/>
              <a:ea typeface="Noto Sans JP"/>
              <a:cs typeface="Noto Sans JP"/>
              <a:sym typeface="Noto Sans JP"/>
            </a:endParaRPr>
          </a:p>
        </p:txBody>
      </p:sp>
      <p:pic>
        <p:nvPicPr>
          <p:cNvPr id="246" name="Google Shape;246;p36" title="descarga.png"/>
          <p:cNvPicPr preferRelativeResize="0"/>
          <p:nvPr/>
        </p:nvPicPr>
        <p:blipFill>
          <a:blip r:embed="rId4">
            <a:alphaModFix/>
          </a:blip>
          <a:stretch>
            <a:fillRect/>
          </a:stretch>
        </p:blipFill>
        <p:spPr>
          <a:xfrm>
            <a:off x="5077525" y="1602275"/>
            <a:ext cx="3427450" cy="2744376"/>
          </a:xfrm>
          <a:prstGeom prst="rect">
            <a:avLst/>
          </a:prstGeom>
          <a:noFill/>
          <a:ln>
            <a:noFill/>
          </a:ln>
        </p:spPr>
      </p:pic>
      <p:sp>
        <p:nvSpPr>
          <p:cNvPr id="247" name="Google Shape;247;p36"/>
          <p:cNvSpPr/>
          <p:nvPr/>
        </p:nvSpPr>
        <p:spPr>
          <a:xfrm>
            <a:off x="705975" y="1325250"/>
            <a:ext cx="4384500" cy="135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6"/>
          <p:cNvSpPr txBox="1"/>
          <p:nvPr>
            <p:ph type="title"/>
          </p:nvPr>
        </p:nvSpPr>
        <p:spPr>
          <a:xfrm>
            <a:off x="705975" y="1275647"/>
            <a:ext cx="4384500" cy="7920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SzPct val="63642"/>
              <a:buNone/>
            </a:pPr>
            <a:r>
              <a:rPr lang="es" sz="1400">
                <a:solidFill>
                  <a:srgbClr val="9900FF"/>
                </a:solidFill>
                <a:latin typeface="Noto Sans JP"/>
                <a:ea typeface="Noto Sans JP"/>
                <a:cs typeface="Noto Sans JP"/>
                <a:sym typeface="Noto Sans JP"/>
              </a:rPr>
              <a:t>Un paso importante para utilizar </a:t>
            </a:r>
            <a:r>
              <a:rPr b="1" lang="es" sz="1400">
                <a:solidFill>
                  <a:srgbClr val="9900FF"/>
                </a:solidFill>
                <a:latin typeface="Noto Sans JP"/>
                <a:ea typeface="Noto Sans JP"/>
                <a:cs typeface="Noto Sans JP"/>
                <a:sym typeface="Noto Sans JP"/>
              </a:rPr>
              <a:t>DBSCAN</a:t>
            </a:r>
            <a:r>
              <a:rPr lang="es" sz="1400">
                <a:solidFill>
                  <a:srgbClr val="9900FF"/>
                </a:solidFill>
                <a:latin typeface="Noto Sans JP"/>
                <a:ea typeface="Noto Sans JP"/>
                <a:cs typeface="Noto Sans JP"/>
                <a:sym typeface="Noto Sans JP"/>
              </a:rPr>
              <a:t> es la elección del eps óptimo. Un eps demasiado pequeño clasificará todo como ruido, mientras que uno demasiado grande unirá todos los puntos en un solo cluster. Para esto podemos emplear una gráfica de distancia a los k-vecinos más cercanos (</a:t>
            </a:r>
            <a:r>
              <a:rPr b="1" lang="es" sz="1400">
                <a:solidFill>
                  <a:srgbClr val="9900FF"/>
                </a:solidFill>
                <a:latin typeface="Noto Sans JP"/>
                <a:ea typeface="Noto Sans JP"/>
                <a:cs typeface="Noto Sans JP"/>
                <a:sym typeface="Noto Sans JP"/>
              </a:rPr>
              <a:t>Elbow Method</a:t>
            </a:r>
            <a:r>
              <a:rPr lang="es" sz="1400">
                <a:solidFill>
                  <a:srgbClr val="9900FF"/>
                </a:solidFill>
                <a:latin typeface="Noto Sans JP"/>
                <a:ea typeface="Noto Sans JP"/>
                <a:cs typeface="Noto Sans JP"/>
                <a:sym typeface="Noto Sans JP"/>
              </a:rPr>
              <a:t>).</a:t>
            </a:r>
            <a:endParaRPr sz="1400">
              <a:solidFill>
                <a:srgbClr val="9900FF"/>
              </a:solidFill>
              <a:latin typeface="Noto Sans JP"/>
              <a:ea typeface="Noto Sans JP"/>
              <a:cs typeface="Noto Sans JP"/>
              <a:sym typeface="Noto Sans JP"/>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7"/>
          <p:cNvSpPr txBox="1"/>
          <p:nvPr>
            <p:ph type="title"/>
          </p:nvPr>
        </p:nvSpPr>
        <p:spPr>
          <a:xfrm>
            <a:off x="601550" y="445025"/>
            <a:ext cx="6845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Modelo No Supervisado - </a:t>
            </a:r>
            <a:r>
              <a:rPr b="1" lang="es">
                <a:solidFill>
                  <a:srgbClr val="4D124D"/>
                </a:solidFill>
                <a:latin typeface="Noto Sans JP"/>
                <a:ea typeface="Noto Sans JP"/>
                <a:cs typeface="Noto Sans JP"/>
                <a:sym typeface="Noto Sans JP"/>
              </a:rPr>
              <a:t>DBSCAN</a:t>
            </a:r>
            <a:endParaRPr b="1">
              <a:solidFill>
                <a:srgbClr val="4D124D"/>
              </a:solidFill>
              <a:latin typeface="Noto Sans JP"/>
              <a:ea typeface="Noto Sans JP"/>
              <a:cs typeface="Noto Sans JP"/>
              <a:sym typeface="Noto Sans JP"/>
            </a:endParaRPr>
          </a:p>
        </p:txBody>
      </p:sp>
      <p:pic>
        <p:nvPicPr>
          <p:cNvPr id="254" name="Google Shape;254;p37" title="descarga (4).png"/>
          <p:cNvPicPr preferRelativeResize="0"/>
          <p:nvPr/>
        </p:nvPicPr>
        <p:blipFill>
          <a:blip r:embed="rId4">
            <a:alphaModFix/>
          </a:blip>
          <a:stretch>
            <a:fillRect/>
          </a:stretch>
        </p:blipFill>
        <p:spPr>
          <a:xfrm>
            <a:off x="2827825" y="926050"/>
            <a:ext cx="5207950" cy="3660525"/>
          </a:xfrm>
          <a:prstGeom prst="rect">
            <a:avLst/>
          </a:prstGeom>
          <a:noFill/>
          <a:ln>
            <a:noFill/>
          </a:ln>
        </p:spPr>
      </p:pic>
      <p:sp>
        <p:nvSpPr>
          <p:cNvPr id="255" name="Google Shape;255;p37"/>
          <p:cNvSpPr/>
          <p:nvPr/>
        </p:nvSpPr>
        <p:spPr>
          <a:xfrm>
            <a:off x="601550" y="1269525"/>
            <a:ext cx="2122800" cy="73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37"/>
          <p:cNvSpPr txBox="1"/>
          <p:nvPr>
            <p:ph type="title"/>
          </p:nvPr>
        </p:nvSpPr>
        <p:spPr>
          <a:xfrm>
            <a:off x="601550" y="1351950"/>
            <a:ext cx="212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3642"/>
              <a:buNone/>
            </a:pPr>
            <a:r>
              <a:rPr b="1" lang="es" sz="1400">
                <a:solidFill>
                  <a:srgbClr val="9900FF"/>
                </a:solidFill>
                <a:latin typeface="Noto Sans JP"/>
                <a:ea typeface="Noto Sans JP"/>
                <a:cs typeface="Noto Sans JP"/>
                <a:sym typeface="Noto Sans JP"/>
              </a:rPr>
              <a:t>¿Qué representa cada cluster?</a:t>
            </a:r>
            <a:endParaRPr b="1" sz="1400">
              <a:solidFill>
                <a:srgbClr val="9900FF"/>
              </a:solidFill>
              <a:latin typeface="Noto Sans JP"/>
              <a:ea typeface="Noto Sans JP"/>
              <a:cs typeface="Noto Sans JP"/>
              <a:sym typeface="Noto Sans J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pic>
        <p:nvPicPr>
          <p:cNvPr id="261" name="Google Shape;261;p38" title="descarga (5).png"/>
          <p:cNvPicPr preferRelativeResize="0"/>
          <p:nvPr/>
        </p:nvPicPr>
        <p:blipFill>
          <a:blip r:embed="rId4">
            <a:alphaModFix/>
          </a:blip>
          <a:stretch>
            <a:fillRect/>
          </a:stretch>
        </p:blipFill>
        <p:spPr>
          <a:xfrm>
            <a:off x="2907625" y="788138"/>
            <a:ext cx="5076450" cy="3567225"/>
          </a:xfrm>
          <a:prstGeom prst="rect">
            <a:avLst/>
          </a:prstGeom>
          <a:noFill/>
          <a:ln>
            <a:noFill/>
          </a:ln>
        </p:spPr>
      </p:pic>
      <p:sp>
        <p:nvSpPr>
          <p:cNvPr id="262" name="Google Shape;262;p38"/>
          <p:cNvSpPr txBox="1"/>
          <p:nvPr>
            <p:ph type="title"/>
          </p:nvPr>
        </p:nvSpPr>
        <p:spPr>
          <a:xfrm>
            <a:off x="515600" y="407475"/>
            <a:ext cx="840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500">
                <a:solidFill>
                  <a:srgbClr val="4D124D"/>
                </a:solidFill>
                <a:latin typeface="Noto Sans JP"/>
                <a:ea typeface="Noto Sans JP"/>
                <a:cs typeface="Noto Sans JP"/>
                <a:sym typeface="Noto Sans JP"/>
              </a:rPr>
              <a:t>Modelo No Supervisado - DBSCAN</a:t>
            </a:r>
            <a:endParaRPr b="1" sz="1620">
              <a:solidFill>
                <a:srgbClr val="4D124D"/>
              </a:solidFill>
              <a:latin typeface="Noto Sans JP"/>
              <a:ea typeface="Noto Sans JP"/>
              <a:cs typeface="Noto Sans JP"/>
              <a:sym typeface="Noto Sans JP"/>
            </a:endParaRPr>
          </a:p>
        </p:txBody>
      </p:sp>
      <p:sp>
        <p:nvSpPr>
          <p:cNvPr id="263" name="Google Shape;263;p38"/>
          <p:cNvSpPr/>
          <p:nvPr/>
        </p:nvSpPr>
        <p:spPr>
          <a:xfrm>
            <a:off x="601550" y="1269525"/>
            <a:ext cx="2122800" cy="73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38"/>
          <p:cNvSpPr txBox="1"/>
          <p:nvPr>
            <p:ph type="title"/>
          </p:nvPr>
        </p:nvSpPr>
        <p:spPr>
          <a:xfrm>
            <a:off x="601550" y="1351950"/>
            <a:ext cx="212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3642"/>
              <a:buNone/>
            </a:pPr>
            <a:r>
              <a:rPr b="1" lang="es" sz="1400">
                <a:solidFill>
                  <a:srgbClr val="9900FF"/>
                </a:solidFill>
                <a:latin typeface="Noto Sans JP"/>
                <a:ea typeface="Noto Sans JP"/>
                <a:cs typeface="Noto Sans JP"/>
                <a:sym typeface="Noto Sans JP"/>
              </a:rPr>
              <a:t>¿Qué significa el cluster 5 (alto valor ‘High’)?</a:t>
            </a:r>
            <a:endParaRPr b="1" sz="1400">
              <a:solidFill>
                <a:srgbClr val="9900FF"/>
              </a:solidFill>
              <a:latin typeface="Noto Sans JP"/>
              <a:ea typeface="Noto Sans JP"/>
              <a:cs typeface="Noto Sans JP"/>
              <a:sym typeface="Noto Sans JP"/>
            </a:endParaRPr>
          </a:p>
        </p:txBody>
      </p:sp>
      <p:sp>
        <p:nvSpPr>
          <p:cNvPr id="265" name="Google Shape;265;p38"/>
          <p:cNvSpPr txBox="1"/>
          <p:nvPr/>
        </p:nvSpPr>
        <p:spPr>
          <a:xfrm>
            <a:off x="2715275" y="4257275"/>
            <a:ext cx="5447400" cy="34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990"/>
              <a:buFont typeface="Arial"/>
              <a:buNone/>
            </a:pPr>
            <a:r>
              <a:rPr b="1" lang="es" sz="1320">
                <a:solidFill>
                  <a:srgbClr val="4D124D"/>
                </a:solidFill>
                <a:latin typeface="Noto Sans JP"/>
                <a:ea typeface="Noto Sans JP"/>
                <a:cs typeface="Noto Sans JP"/>
                <a:sym typeface="Noto Sans JP"/>
              </a:rPr>
              <a:t>Tabla cruzada entre clusters y severidad de blanqueamiento</a:t>
            </a:r>
            <a:endParaRPr sz="12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39"/>
          <p:cNvSpPr txBox="1"/>
          <p:nvPr/>
        </p:nvSpPr>
        <p:spPr>
          <a:xfrm>
            <a:off x="2031075" y="1056975"/>
            <a:ext cx="6570300" cy="265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350">
                <a:solidFill>
                  <a:srgbClr val="6958A5"/>
                </a:solidFill>
                <a:highlight>
                  <a:srgbClr val="FFFFFF"/>
                </a:highlight>
                <a:latin typeface="Noto Sans JP"/>
                <a:ea typeface="Noto Sans JP"/>
                <a:cs typeface="Noto Sans JP"/>
                <a:sym typeface="Noto Sans JP"/>
              </a:rPr>
              <a:t>Análisis de Resultados</a:t>
            </a:r>
            <a:endParaRPr b="1" sz="1350">
              <a:solidFill>
                <a:srgbClr val="6958A5"/>
              </a:solidFill>
              <a:highlight>
                <a:srgbClr val="FFFFFF"/>
              </a:highlight>
              <a:latin typeface="Noto Sans JP"/>
              <a:ea typeface="Noto Sans JP"/>
              <a:cs typeface="Noto Sans JP"/>
              <a:sym typeface="Noto Sans JP"/>
            </a:endParaRPr>
          </a:p>
          <a:p>
            <a:pPr indent="0" lvl="0" marL="0" rtl="0" algn="just">
              <a:spcBef>
                <a:spcPts val="0"/>
              </a:spcBef>
              <a:spcAft>
                <a:spcPts val="0"/>
              </a:spcAft>
              <a:buNone/>
            </a:pPr>
            <a:r>
              <a:t/>
            </a:r>
            <a:endParaRPr sz="1250">
              <a:solidFill>
                <a:srgbClr val="6958A5"/>
              </a:solidFill>
              <a:highlight>
                <a:srgbClr val="FFFFFF"/>
              </a:highlight>
              <a:latin typeface="Noto Sans JP"/>
              <a:ea typeface="Noto Sans JP"/>
              <a:cs typeface="Noto Sans JP"/>
              <a:sym typeface="Noto Sans JP"/>
            </a:endParaRPr>
          </a:p>
          <a:p>
            <a:pPr indent="0" lvl="0" marL="0" rtl="0" algn="just">
              <a:spcBef>
                <a:spcPts val="0"/>
              </a:spcBef>
              <a:spcAft>
                <a:spcPts val="0"/>
              </a:spcAft>
              <a:buNone/>
            </a:pPr>
            <a:r>
              <a:rPr lang="es" sz="1250">
                <a:solidFill>
                  <a:srgbClr val="6958A5"/>
                </a:solidFill>
                <a:highlight>
                  <a:srgbClr val="FFFFFF"/>
                </a:highlight>
                <a:latin typeface="Noto Sans JP"/>
                <a:ea typeface="Noto Sans JP"/>
                <a:cs typeface="Noto Sans JP"/>
                <a:sym typeface="Noto Sans JP"/>
              </a:rPr>
              <a:t>Como vemos, con </a:t>
            </a:r>
            <a:r>
              <a:rPr b="1" lang="es" sz="1250">
                <a:solidFill>
                  <a:srgbClr val="6958A5"/>
                </a:solidFill>
                <a:highlight>
                  <a:srgbClr val="FFFFFF"/>
                </a:highlight>
                <a:latin typeface="Noto Sans JP"/>
                <a:ea typeface="Noto Sans JP"/>
                <a:cs typeface="Noto Sans JP"/>
                <a:sym typeface="Noto Sans JP"/>
              </a:rPr>
              <a:t>SST alta (&gt;30°C) y pH relativamente bajo </a:t>
            </a:r>
            <a:r>
              <a:rPr lang="es" sz="1250">
                <a:solidFill>
                  <a:srgbClr val="6958A5"/>
                </a:solidFill>
                <a:highlight>
                  <a:srgbClr val="FFFFFF"/>
                </a:highlight>
                <a:latin typeface="Noto Sans JP"/>
                <a:ea typeface="Noto Sans JP"/>
                <a:cs typeface="Noto Sans JP"/>
                <a:sym typeface="Noto Sans JP"/>
              </a:rPr>
              <a:t>tenemos una</a:t>
            </a:r>
            <a:r>
              <a:rPr b="1" lang="es" sz="1250">
                <a:solidFill>
                  <a:srgbClr val="6958A5"/>
                </a:solidFill>
                <a:highlight>
                  <a:srgbClr val="FFFFFF"/>
                </a:highlight>
                <a:latin typeface="Noto Sans JP"/>
                <a:ea typeface="Noto Sans JP"/>
                <a:cs typeface="Noto Sans JP"/>
                <a:sym typeface="Noto Sans JP"/>
              </a:rPr>
              <a:t> alta correlación con blanqueamiento</a:t>
            </a:r>
            <a:r>
              <a:rPr lang="es" sz="1250">
                <a:solidFill>
                  <a:srgbClr val="6958A5"/>
                </a:solidFill>
                <a:highlight>
                  <a:srgbClr val="FFFFFF"/>
                </a:highlight>
                <a:latin typeface="Noto Sans JP"/>
                <a:ea typeface="Noto Sans JP"/>
                <a:cs typeface="Noto Sans JP"/>
                <a:sym typeface="Noto Sans JP"/>
              </a:rPr>
              <a:t>, por lo tanto, sumado a que </a:t>
            </a:r>
            <a:r>
              <a:rPr b="1" lang="es" sz="1250">
                <a:solidFill>
                  <a:srgbClr val="6958A5"/>
                </a:solidFill>
                <a:highlight>
                  <a:srgbClr val="FFFFFF"/>
                </a:highlight>
                <a:latin typeface="Noto Sans JP"/>
                <a:ea typeface="Noto Sans JP"/>
                <a:cs typeface="Noto Sans JP"/>
                <a:sym typeface="Noto Sans JP"/>
              </a:rPr>
              <a:t>Marine Heatwave = 1</a:t>
            </a:r>
            <a:r>
              <a:rPr lang="es" sz="1250">
                <a:solidFill>
                  <a:srgbClr val="6958A5"/>
                </a:solidFill>
                <a:highlight>
                  <a:srgbClr val="FFFFFF"/>
                </a:highlight>
                <a:latin typeface="Noto Sans JP"/>
                <a:ea typeface="Noto Sans JP"/>
                <a:cs typeface="Noto Sans JP"/>
                <a:sym typeface="Noto Sans JP"/>
              </a:rPr>
              <a:t> (lo cual confirma que hay eventos de estrés térmico), vemos que este cluster es crucial para el análisis. </a:t>
            </a:r>
            <a:endParaRPr sz="1250">
              <a:solidFill>
                <a:srgbClr val="6958A5"/>
              </a:solidFill>
              <a:highlight>
                <a:srgbClr val="FFFFFF"/>
              </a:highlight>
              <a:latin typeface="Noto Sans JP"/>
              <a:ea typeface="Noto Sans JP"/>
              <a:cs typeface="Noto Sans JP"/>
              <a:sym typeface="Noto Sans JP"/>
            </a:endParaRPr>
          </a:p>
          <a:p>
            <a:pPr indent="0" lvl="0" marL="0" rtl="0" algn="just">
              <a:spcBef>
                <a:spcPts val="0"/>
              </a:spcBef>
              <a:spcAft>
                <a:spcPts val="0"/>
              </a:spcAft>
              <a:buNone/>
            </a:pPr>
            <a:r>
              <a:t/>
            </a:r>
            <a:endParaRPr sz="1250">
              <a:solidFill>
                <a:srgbClr val="6958A5"/>
              </a:solidFill>
              <a:highlight>
                <a:srgbClr val="FFFFFF"/>
              </a:highlight>
              <a:latin typeface="Noto Sans JP"/>
              <a:ea typeface="Noto Sans JP"/>
              <a:cs typeface="Noto Sans JP"/>
              <a:sym typeface="Noto Sans JP"/>
            </a:endParaRPr>
          </a:p>
          <a:p>
            <a:pPr indent="0" lvl="0" marL="0" rtl="0" algn="just">
              <a:spcBef>
                <a:spcPts val="0"/>
              </a:spcBef>
              <a:spcAft>
                <a:spcPts val="0"/>
              </a:spcAft>
              <a:buNone/>
            </a:pPr>
            <a:r>
              <a:rPr lang="es" sz="1250">
                <a:solidFill>
                  <a:srgbClr val="6958A5"/>
                </a:solidFill>
                <a:highlight>
                  <a:srgbClr val="FFFFFF"/>
                </a:highlight>
                <a:latin typeface="Noto Sans JP"/>
                <a:ea typeface="Noto Sans JP"/>
                <a:cs typeface="Noto Sans JP"/>
                <a:sym typeface="Noto Sans JP"/>
              </a:rPr>
              <a:t>Nos indica que en particular, en las zonas ubicadas a la latitud y longitud mencionadas (</a:t>
            </a:r>
            <a:r>
              <a:rPr b="1" lang="es" sz="1250">
                <a:solidFill>
                  <a:srgbClr val="6958A5"/>
                </a:solidFill>
                <a:highlight>
                  <a:srgbClr val="FFFFFF"/>
                </a:highlight>
                <a:latin typeface="Noto Sans JP"/>
                <a:ea typeface="Noto Sans JP"/>
                <a:cs typeface="Noto Sans JP"/>
                <a:sym typeface="Noto Sans JP"/>
              </a:rPr>
              <a:t>el área coincide con arrecifes costeros de Hawái</a:t>
            </a:r>
            <a:r>
              <a:rPr lang="es" sz="1250">
                <a:solidFill>
                  <a:srgbClr val="6958A5"/>
                </a:solidFill>
                <a:highlight>
                  <a:srgbClr val="FFFFFF"/>
                </a:highlight>
                <a:latin typeface="Noto Sans JP"/>
                <a:ea typeface="Noto Sans JP"/>
                <a:cs typeface="Noto Sans JP"/>
                <a:sym typeface="Noto Sans JP"/>
              </a:rPr>
              <a:t>, expuestos a estrés térmico y actividad humana) hay problemas ambientales.</a:t>
            </a:r>
            <a:endParaRPr sz="1250">
              <a:solidFill>
                <a:srgbClr val="6958A5"/>
              </a:solidFill>
              <a:highlight>
                <a:srgbClr val="FFFFFF"/>
              </a:highlight>
              <a:latin typeface="Noto Sans JP"/>
              <a:ea typeface="Noto Sans JP"/>
              <a:cs typeface="Noto Sans JP"/>
              <a:sym typeface="Noto Sans JP"/>
            </a:endParaRPr>
          </a:p>
          <a:p>
            <a:pPr indent="0" lvl="0" marL="0" rtl="0" algn="just">
              <a:spcBef>
                <a:spcPts val="0"/>
              </a:spcBef>
              <a:spcAft>
                <a:spcPts val="0"/>
              </a:spcAft>
              <a:buNone/>
            </a:pPr>
            <a:r>
              <a:t/>
            </a:r>
            <a:endParaRPr sz="1250">
              <a:solidFill>
                <a:srgbClr val="6958A5"/>
              </a:solidFill>
              <a:highlight>
                <a:srgbClr val="FFFFFF"/>
              </a:highlight>
              <a:latin typeface="Noto Sans JP"/>
              <a:ea typeface="Noto Sans JP"/>
              <a:cs typeface="Noto Sans JP"/>
              <a:sym typeface="Noto Sans JP"/>
            </a:endParaRPr>
          </a:p>
          <a:p>
            <a:pPr indent="0" lvl="0" marL="0" rtl="0" algn="just">
              <a:spcBef>
                <a:spcPts val="0"/>
              </a:spcBef>
              <a:spcAft>
                <a:spcPts val="0"/>
              </a:spcAft>
              <a:buNone/>
            </a:pPr>
            <a:r>
              <a:rPr b="1" lang="es" sz="1250" u="sng">
                <a:solidFill>
                  <a:srgbClr val="6958A5"/>
                </a:solidFill>
                <a:highlight>
                  <a:srgbClr val="FFFFFF"/>
                </a:highlight>
                <a:latin typeface="Noto Sans JP"/>
                <a:ea typeface="Noto Sans JP"/>
                <a:cs typeface="Noto Sans JP"/>
                <a:sym typeface="Noto Sans JP"/>
              </a:rPr>
              <a:t>Posibles causas:</a:t>
            </a:r>
            <a:r>
              <a:rPr lang="es" sz="1250">
                <a:solidFill>
                  <a:srgbClr val="6958A5"/>
                </a:solidFill>
                <a:highlight>
                  <a:srgbClr val="FFFFFF"/>
                </a:highlight>
                <a:latin typeface="Noto Sans JP"/>
                <a:ea typeface="Noto Sans JP"/>
                <a:cs typeface="Noto Sans JP"/>
                <a:sym typeface="Noto Sans JP"/>
              </a:rPr>
              <a:t> Combinación de temperaturas extremas, acidificación, o eventos de calor. En este caso, el pH no influye tanto como sí las olas de calor extremas. Sería interesante investigar variables ambientales específicas y su ubicación geográfica para diseñar estrategias de conservación.</a:t>
            </a:r>
            <a:endParaRPr sz="2000">
              <a:solidFill>
                <a:srgbClr val="6958A5"/>
              </a:solidFill>
              <a:latin typeface="Noto Sans JP"/>
              <a:ea typeface="Noto Sans JP"/>
              <a:cs typeface="Noto Sans JP"/>
              <a:sym typeface="Noto Sans JP"/>
            </a:endParaRPr>
          </a:p>
        </p:txBody>
      </p:sp>
      <p:sp>
        <p:nvSpPr>
          <p:cNvPr id="271" name="Google Shape;271;p39"/>
          <p:cNvSpPr txBox="1"/>
          <p:nvPr>
            <p:ph type="title"/>
          </p:nvPr>
        </p:nvSpPr>
        <p:spPr>
          <a:xfrm>
            <a:off x="515600" y="407475"/>
            <a:ext cx="840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s" sz="2500">
                <a:solidFill>
                  <a:srgbClr val="4D124D"/>
                </a:solidFill>
                <a:latin typeface="Noto Sans JP"/>
                <a:ea typeface="Noto Sans JP"/>
                <a:cs typeface="Noto Sans JP"/>
                <a:sym typeface="Noto Sans JP"/>
              </a:rPr>
              <a:t>Modelo No Supervisado - DBSCAN</a:t>
            </a:r>
            <a:endParaRPr b="1" sz="1620">
              <a:solidFill>
                <a:srgbClr val="4D124D"/>
              </a:solidFill>
              <a:latin typeface="Noto Sans JP"/>
              <a:ea typeface="Noto Sans JP"/>
              <a:cs typeface="Noto Sans JP"/>
              <a:sym typeface="Noto Sans JP"/>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40"/>
          <p:cNvSpPr txBox="1"/>
          <p:nvPr>
            <p:ph type="title"/>
          </p:nvPr>
        </p:nvSpPr>
        <p:spPr>
          <a:xfrm>
            <a:off x="525350" y="4450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Conclusiones</a:t>
            </a:r>
            <a:endParaRPr b="1">
              <a:solidFill>
                <a:srgbClr val="4D124D"/>
              </a:solidFill>
              <a:latin typeface="Noto Sans JP"/>
              <a:ea typeface="Noto Sans JP"/>
              <a:cs typeface="Noto Sans JP"/>
              <a:sym typeface="Noto Sans JP"/>
            </a:endParaRPr>
          </a:p>
        </p:txBody>
      </p:sp>
      <p:sp>
        <p:nvSpPr>
          <p:cNvPr id="277" name="Google Shape;277;p40"/>
          <p:cNvSpPr txBox="1"/>
          <p:nvPr/>
        </p:nvSpPr>
        <p:spPr>
          <a:xfrm>
            <a:off x="2579100" y="1376500"/>
            <a:ext cx="5835000" cy="222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450">
                <a:solidFill>
                  <a:srgbClr val="6958A5"/>
                </a:solidFill>
                <a:highlight>
                  <a:schemeClr val="lt1"/>
                </a:highlight>
                <a:latin typeface="Noto Sans JP"/>
                <a:ea typeface="Noto Sans JP"/>
                <a:cs typeface="Noto Sans JP"/>
                <a:sym typeface="Noto Sans JP"/>
              </a:rPr>
              <a:t>En resumen, si bien los modelos supervisados no lograron buenos resultados por el desbalance de clases, el análisis no supervisado reveló patrones valiosos.</a:t>
            </a:r>
            <a:endParaRPr sz="1450">
              <a:solidFill>
                <a:srgbClr val="6958A5"/>
              </a:solidFill>
              <a:highlight>
                <a:schemeClr val="lt1"/>
              </a:highlight>
              <a:latin typeface="Noto Sans JP"/>
              <a:ea typeface="Noto Sans JP"/>
              <a:cs typeface="Noto Sans JP"/>
              <a:sym typeface="Noto Sans JP"/>
            </a:endParaRPr>
          </a:p>
          <a:p>
            <a:pPr indent="0" lvl="0" marL="0" rtl="0" algn="just">
              <a:spcBef>
                <a:spcPts val="0"/>
              </a:spcBef>
              <a:spcAft>
                <a:spcPts val="0"/>
              </a:spcAft>
              <a:buNone/>
            </a:pPr>
            <a:r>
              <a:t/>
            </a:r>
            <a:endParaRPr sz="1450">
              <a:solidFill>
                <a:srgbClr val="6958A5"/>
              </a:solidFill>
              <a:highlight>
                <a:schemeClr val="lt1"/>
              </a:highlight>
              <a:latin typeface="Noto Sans JP"/>
              <a:ea typeface="Noto Sans JP"/>
              <a:cs typeface="Noto Sans JP"/>
              <a:sym typeface="Noto Sans JP"/>
            </a:endParaRPr>
          </a:p>
          <a:p>
            <a:pPr indent="0" lvl="0" marL="0" rtl="0" algn="just">
              <a:spcBef>
                <a:spcPts val="0"/>
              </a:spcBef>
              <a:spcAft>
                <a:spcPts val="0"/>
              </a:spcAft>
              <a:buNone/>
            </a:pPr>
            <a:r>
              <a:rPr lang="es" sz="1450">
                <a:solidFill>
                  <a:srgbClr val="6958A5"/>
                </a:solidFill>
                <a:highlight>
                  <a:schemeClr val="lt1"/>
                </a:highlight>
                <a:latin typeface="Noto Sans JP"/>
                <a:ea typeface="Noto Sans JP"/>
                <a:cs typeface="Noto Sans JP"/>
                <a:sym typeface="Noto Sans JP"/>
              </a:rPr>
              <a:t>Identificamos condiciones ambientales asociadas al bleaching, como la combinación de altas temperaturas y eventos extremos.</a:t>
            </a:r>
            <a:endParaRPr sz="1450">
              <a:solidFill>
                <a:srgbClr val="6958A5"/>
              </a:solidFill>
              <a:highlight>
                <a:schemeClr val="lt1"/>
              </a:highlight>
              <a:latin typeface="Noto Sans JP"/>
              <a:ea typeface="Noto Sans JP"/>
              <a:cs typeface="Noto Sans JP"/>
              <a:sym typeface="Noto Sans JP"/>
            </a:endParaRPr>
          </a:p>
          <a:p>
            <a:pPr indent="0" lvl="0" marL="0" rtl="0" algn="just">
              <a:spcBef>
                <a:spcPts val="0"/>
              </a:spcBef>
              <a:spcAft>
                <a:spcPts val="0"/>
              </a:spcAft>
              <a:buNone/>
            </a:pPr>
            <a:r>
              <a:t/>
            </a:r>
            <a:endParaRPr sz="1450">
              <a:solidFill>
                <a:srgbClr val="6958A5"/>
              </a:solidFill>
              <a:highlight>
                <a:schemeClr val="lt1"/>
              </a:highlight>
              <a:latin typeface="Noto Sans JP"/>
              <a:ea typeface="Noto Sans JP"/>
              <a:cs typeface="Noto Sans JP"/>
              <a:sym typeface="Noto Sans JP"/>
            </a:endParaRPr>
          </a:p>
          <a:p>
            <a:pPr indent="0" lvl="0" marL="0" rtl="0" algn="just">
              <a:spcBef>
                <a:spcPts val="0"/>
              </a:spcBef>
              <a:spcAft>
                <a:spcPts val="0"/>
              </a:spcAft>
              <a:buClr>
                <a:schemeClr val="dk1"/>
              </a:buClr>
              <a:buSzPts val="1100"/>
              <a:buFont typeface="Arial"/>
              <a:buNone/>
            </a:pPr>
            <a:r>
              <a:rPr lang="es" sz="1450">
                <a:solidFill>
                  <a:srgbClr val="6958A5"/>
                </a:solidFill>
                <a:highlight>
                  <a:schemeClr val="lt1"/>
                </a:highlight>
                <a:latin typeface="Noto Sans JP"/>
                <a:ea typeface="Noto Sans JP"/>
                <a:cs typeface="Noto Sans JP"/>
                <a:sym typeface="Noto Sans JP"/>
              </a:rPr>
              <a:t>Este tipo de análisis puede ayudar a identificar zonas de riesgo y contribuir al diseño de estrategias de conservación marina.</a:t>
            </a:r>
            <a:endParaRPr sz="1450">
              <a:solidFill>
                <a:srgbClr val="6958A5"/>
              </a:solidFill>
              <a:highlight>
                <a:schemeClr val="lt1"/>
              </a:highlight>
              <a:latin typeface="Noto Sans JP"/>
              <a:ea typeface="Noto Sans JP"/>
              <a:cs typeface="Noto Sans JP"/>
              <a:sym typeface="Noto Sans JP"/>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1"/>
          <p:cNvSpPr txBox="1"/>
          <p:nvPr>
            <p:ph type="title"/>
          </p:nvPr>
        </p:nvSpPr>
        <p:spPr>
          <a:xfrm>
            <a:off x="2576550" y="1775625"/>
            <a:ext cx="42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620">
                <a:solidFill>
                  <a:srgbClr val="4D124D"/>
                </a:solidFill>
                <a:latin typeface="Noto Sans JP"/>
                <a:ea typeface="Noto Sans JP"/>
                <a:cs typeface="Noto Sans JP"/>
                <a:sym typeface="Noto Sans JP"/>
              </a:rPr>
              <a:t>¡Muchas Gracias!</a:t>
            </a:r>
            <a:endParaRPr b="1" sz="3620">
              <a:solidFill>
                <a:srgbClr val="4D124D"/>
              </a:solidFill>
              <a:latin typeface="Noto Sans JP"/>
              <a:ea typeface="Noto Sans JP"/>
              <a:cs typeface="Noto Sans JP"/>
              <a:sym typeface="Noto Sans JP"/>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525350" y="3688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Introducción</a:t>
            </a:r>
            <a:endParaRPr b="1">
              <a:solidFill>
                <a:srgbClr val="4D124D"/>
              </a:solidFill>
              <a:latin typeface="Noto Sans JP"/>
              <a:ea typeface="Noto Sans JP"/>
              <a:cs typeface="Noto Sans JP"/>
              <a:sym typeface="Noto Sans JP"/>
            </a:endParaRPr>
          </a:p>
        </p:txBody>
      </p:sp>
      <p:sp>
        <p:nvSpPr>
          <p:cNvPr id="71" name="Google Shape;71;p15"/>
          <p:cNvSpPr txBox="1"/>
          <p:nvPr>
            <p:ph idx="1" type="body"/>
          </p:nvPr>
        </p:nvSpPr>
        <p:spPr>
          <a:xfrm>
            <a:off x="840200" y="841025"/>
            <a:ext cx="7725300" cy="2133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400">
                <a:solidFill>
                  <a:srgbClr val="6958A5"/>
                </a:solidFill>
                <a:latin typeface="Noto Sans JP"/>
                <a:ea typeface="Noto Sans JP"/>
                <a:cs typeface="Noto Sans JP"/>
                <a:sym typeface="Noto Sans JP"/>
              </a:rPr>
              <a:t>A medida que el cambio climático se acelera, los océanos del mundo experimentan transformaciones significativas. El dataset </a:t>
            </a:r>
            <a:r>
              <a:rPr b="1" lang="es" sz="1400">
                <a:solidFill>
                  <a:srgbClr val="6958A5"/>
                </a:solidFill>
                <a:latin typeface="Noto Sans JP"/>
                <a:ea typeface="Noto Sans JP"/>
                <a:cs typeface="Noto Sans JP"/>
                <a:sym typeface="Noto Sans JP"/>
              </a:rPr>
              <a:t>“Shifting Seas: Ocean Climate &amp; Marine Life Dataset”</a:t>
            </a:r>
            <a:r>
              <a:rPr lang="es" sz="1400">
                <a:solidFill>
                  <a:srgbClr val="6958A5"/>
                </a:solidFill>
                <a:latin typeface="Noto Sans JP"/>
                <a:ea typeface="Noto Sans JP"/>
                <a:cs typeface="Noto Sans JP"/>
                <a:sym typeface="Noto Sans JP"/>
              </a:rPr>
              <a:t> recopila mediciones sintéticas, pero realistas, de la temperatura superficial del mar (TSM), los niveles de pH, la gravedad del blanqueamiento de corales y observaciones de especies en zonas marinas ecológicamente críticas. Abarca el período de </a:t>
            </a:r>
            <a:r>
              <a:rPr b="1" lang="es" sz="1400">
                <a:solidFill>
                  <a:srgbClr val="6958A5"/>
                </a:solidFill>
                <a:latin typeface="Noto Sans JP"/>
                <a:ea typeface="Noto Sans JP"/>
                <a:cs typeface="Noto Sans JP"/>
                <a:sym typeface="Noto Sans JP"/>
              </a:rPr>
              <a:t>2015 a 2023 </a:t>
            </a:r>
            <a:r>
              <a:rPr lang="es" sz="1400">
                <a:solidFill>
                  <a:srgbClr val="6958A5"/>
                </a:solidFill>
                <a:latin typeface="Noto Sans JP"/>
                <a:ea typeface="Noto Sans JP"/>
                <a:cs typeface="Noto Sans JP"/>
                <a:sym typeface="Noto Sans JP"/>
              </a:rPr>
              <a:t>y simula cómo responden los entornos marinos al calentamiento global, la acidificación y las olas de calor.</a:t>
            </a:r>
            <a:endParaRPr sz="1400">
              <a:solidFill>
                <a:srgbClr val="6958A5"/>
              </a:solidFill>
              <a:latin typeface="Noto Sans JP"/>
              <a:ea typeface="Noto Sans JP"/>
              <a:cs typeface="Noto Sans JP"/>
              <a:sym typeface="Noto Sans JP"/>
            </a:endParaRPr>
          </a:p>
          <a:p>
            <a:pPr indent="0" lvl="0" marL="0" rtl="0" algn="l">
              <a:spcBef>
                <a:spcPts val="1200"/>
              </a:spcBef>
              <a:spcAft>
                <a:spcPts val="1200"/>
              </a:spcAft>
              <a:buNone/>
            </a:pPr>
            <a:r>
              <a:t/>
            </a:r>
            <a:endParaRPr sz="1400">
              <a:solidFill>
                <a:srgbClr val="6958A5"/>
              </a:solidFill>
              <a:latin typeface="Noto Sans JP"/>
              <a:ea typeface="Noto Sans JP"/>
              <a:cs typeface="Noto Sans JP"/>
              <a:sym typeface="Noto Sans JP"/>
            </a:endParaRPr>
          </a:p>
        </p:txBody>
      </p:sp>
      <p:sp>
        <p:nvSpPr>
          <p:cNvPr id="72" name="Google Shape;72;p15"/>
          <p:cNvSpPr txBox="1"/>
          <p:nvPr/>
        </p:nvSpPr>
        <p:spPr>
          <a:xfrm>
            <a:off x="2054350" y="2744950"/>
            <a:ext cx="6094200" cy="1391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s">
                <a:solidFill>
                  <a:srgbClr val="6958A5"/>
                </a:solidFill>
                <a:latin typeface="Noto Sans JP"/>
                <a:ea typeface="Noto Sans JP"/>
                <a:cs typeface="Noto Sans JP"/>
                <a:sym typeface="Noto Sans JP"/>
              </a:rPr>
              <a:t>El</a:t>
            </a:r>
            <a:r>
              <a:rPr b="1" lang="es">
                <a:solidFill>
                  <a:srgbClr val="6958A5"/>
                </a:solidFill>
                <a:latin typeface="Noto Sans JP"/>
                <a:ea typeface="Noto Sans JP"/>
                <a:cs typeface="Noto Sans JP"/>
                <a:sym typeface="Noto Sans JP"/>
              </a:rPr>
              <a:t> objetivo </a:t>
            </a:r>
            <a:r>
              <a:rPr lang="es">
                <a:solidFill>
                  <a:srgbClr val="6958A5"/>
                </a:solidFill>
                <a:latin typeface="Noto Sans JP"/>
                <a:ea typeface="Noto Sans JP"/>
                <a:cs typeface="Noto Sans JP"/>
                <a:sym typeface="Noto Sans JP"/>
              </a:rPr>
              <a:t>de este trabajo es analizar cuáles de estas variables climáticas han tenido mayor variabilidad a lo largo del tiempo y si el cambio en las condiciones del medio tiene o no una correlación con los cambios en los registros biológicos, dependiendo del lugar en que se realizan las simulaciones.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525350" y="368825"/>
            <a:ext cx="8307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Bleaching</a:t>
            </a:r>
            <a:endParaRPr b="1">
              <a:solidFill>
                <a:srgbClr val="4D124D"/>
              </a:solidFill>
              <a:latin typeface="Noto Sans JP"/>
              <a:ea typeface="Noto Sans JP"/>
              <a:cs typeface="Noto Sans JP"/>
              <a:sym typeface="Noto Sans JP"/>
            </a:endParaRPr>
          </a:p>
        </p:txBody>
      </p:sp>
      <p:sp>
        <p:nvSpPr>
          <p:cNvPr id="78" name="Google Shape;78;p16"/>
          <p:cNvSpPr txBox="1"/>
          <p:nvPr>
            <p:ph idx="1" type="body"/>
          </p:nvPr>
        </p:nvSpPr>
        <p:spPr>
          <a:xfrm>
            <a:off x="840200" y="841025"/>
            <a:ext cx="7725300" cy="1730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400">
                <a:solidFill>
                  <a:srgbClr val="6958A5"/>
                </a:solidFill>
                <a:latin typeface="Noto Sans JP"/>
                <a:ea typeface="Noto Sans JP"/>
                <a:cs typeface="Noto Sans JP"/>
                <a:sym typeface="Noto Sans JP"/>
              </a:rPr>
              <a:t>El </a:t>
            </a:r>
            <a:r>
              <a:rPr b="1" lang="es" sz="1400">
                <a:solidFill>
                  <a:srgbClr val="6958A5"/>
                </a:solidFill>
                <a:latin typeface="Noto Sans JP"/>
                <a:ea typeface="Noto Sans JP"/>
                <a:cs typeface="Noto Sans JP"/>
                <a:sym typeface="Noto Sans JP"/>
              </a:rPr>
              <a:t>bleaching</a:t>
            </a:r>
            <a:r>
              <a:rPr lang="es" sz="1400">
                <a:solidFill>
                  <a:srgbClr val="6958A5"/>
                </a:solidFill>
                <a:latin typeface="Noto Sans JP"/>
                <a:ea typeface="Noto Sans JP"/>
                <a:cs typeface="Noto Sans JP"/>
                <a:sym typeface="Noto Sans JP"/>
              </a:rPr>
              <a:t> es un fenómeno en el que los corales expulsan zooxantelas, algas microscópicas que viven en sus tejidos y que les proporcionan color y alimento a través de la fotosíntesis.</a:t>
            </a:r>
            <a:endParaRPr sz="1400">
              <a:solidFill>
                <a:srgbClr val="6958A5"/>
              </a:solidFill>
              <a:latin typeface="Noto Sans JP"/>
              <a:ea typeface="Noto Sans JP"/>
              <a:cs typeface="Noto Sans JP"/>
              <a:sym typeface="Noto Sans JP"/>
            </a:endParaRPr>
          </a:p>
          <a:p>
            <a:pPr indent="0" lvl="0" marL="0" rtl="0" algn="just">
              <a:spcBef>
                <a:spcPts val="1200"/>
              </a:spcBef>
              <a:spcAft>
                <a:spcPts val="0"/>
              </a:spcAft>
              <a:buClr>
                <a:schemeClr val="dk1"/>
              </a:buClr>
              <a:buSzPts val="1100"/>
              <a:buFont typeface="Arial"/>
              <a:buNone/>
            </a:pPr>
            <a:r>
              <a:rPr lang="es" sz="1400">
                <a:solidFill>
                  <a:srgbClr val="6958A5"/>
                </a:solidFill>
                <a:latin typeface="Noto Sans JP"/>
                <a:ea typeface="Noto Sans JP"/>
                <a:cs typeface="Noto Sans JP"/>
                <a:sym typeface="Noto Sans JP"/>
              </a:rPr>
              <a:t>Cuando los corales están estresados, ya sea por altas temperaturas, contaminación o cambios en la química del agua, sucede este fenómeno, pasando a estar blancos, lo que los hace más vulnerables a la mortalidad.</a:t>
            </a:r>
            <a:endParaRPr sz="1400">
              <a:solidFill>
                <a:srgbClr val="6958A5"/>
              </a:solidFill>
              <a:latin typeface="Noto Sans JP"/>
              <a:ea typeface="Noto Sans JP"/>
              <a:cs typeface="Noto Sans JP"/>
              <a:sym typeface="Noto Sans JP"/>
            </a:endParaRPr>
          </a:p>
          <a:p>
            <a:pPr indent="0" lvl="0" marL="0" rtl="0" algn="l">
              <a:spcBef>
                <a:spcPts val="1200"/>
              </a:spcBef>
              <a:spcAft>
                <a:spcPts val="1200"/>
              </a:spcAft>
              <a:buNone/>
            </a:pPr>
            <a:r>
              <a:t/>
            </a:r>
            <a:endParaRPr sz="1400">
              <a:solidFill>
                <a:srgbClr val="6958A5"/>
              </a:solidFill>
              <a:latin typeface="Noto Sans JP"/>
              <a:ea typeface="Noto Sans JP"/>
              <a:cs typeface="Noto Sans JP"/>
              <a:sym typeface="Noto Sans JP"/>
            </a:endParaRPr>
          </a:p>
        </p:txBody>
      </p:sp>
      <p:pic>
        <p:nvPicPr>
          <p:cNvPr id="79" name="Google Shape;79;p16" title="coral-reef.jpg"/>
          <p:cNvPicPr preferRelativeResize="0"/>
          <p:nvPr/>
        </p:nvPicPr>
        <p:blipFill>
          <a:blip r:embed="rId4">
            <a:alphaModFix/>
          </a:blip>
          <a:stretch>
            <a:fillRect/>
          </a:stretch>
        </p:blipFill>
        <p:spPr>
          <a:xfrm>
            <a:off x="2558850" y="2719500"/>
            <a:ext cx="2422641" cy="1614699"/>
          </a:xfrm>
          <a:prstGeom prst="rect">
            <a:avLst/>
          </a:prstGeom>
          <a:noFill/>
          <a:ln>
            <a:noFill/>
          </a:ln>
        </p:spPr>
      </p:pic>
      <p:sp>
        <p:nvSpPr>
          <p:cNvPr id="80" name="Google Shape;80;p16"/>
          <p:cNvSpPr txBox="1"/>
          <p:nvPr/>
        </p:nvSpPr>
        <p:spPr>
          <a:xfrm>
            <a:off x="3244725" y="4334200"/>
            <a:ext cx="1197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700">
                <a:solidFill>
                  <a:srgbClr val="4D124D"/>
                </a:solidFill>
                <a:latin typeface="Noto Sans JP"/>
                <a:ea typeface="Noto Sans JP"/>
                <a:cs typeface="Noto Sans JP"/>
                <a:sym typeface="Noto Sans JP"/>
              </a:rPr>
              <a:t>Arrecife de Coral                       </a:t>
            </a:r>
            <a:endParaRPr sz="1800">
              <a:solidFill>
                <a:schemeClr val="dk2"/>
              </a:solidFill>
            </a:endParaRPr>
          </a:p>
        </p:txBody>
      </p:sp>
      <p:pic>
        <p:nvPicPr>
          <p:cNvPr id="81" name="Google Shape;81;p16" title="OceanImageBank_TheOceanAgency_Fluorescing_01-scaled.jpeg"/>
          <p:cNvPicPr preferRelativeResize="0"/>
          <p:nvPr/>
        </p:nvPicPr>
        <p:blipFill>
          <a:blip r:embed="rId5">
            <a:alphaModFix/>
          </a:blip>
          <a:stretch>
            <a:fillRect/>
          </a:stretch>
        </p:blipFill>
        <p:spPr>
          <a:xfrm>
            <a:off x="5054850" y="2719500"/>
            <a:ext cx="3229425" cy="1614700"/>
          </a:xfrm>
          <a:prstGeom prst="rect">
            <a:avLst/>
          </a:prstGeom>
          <a:noFill/>
          <a:ln>
            <a:noFill/>
          </a:ln>
        </p:spPr>
      </p:pic>
      <p:sp>
        <p:nvSpPr>
          <p:cNvPr id="82" name="Google Shape;82;p16"/>
          <p:cNvSpPr txBox="1"/>
          <p:nvPr/>
        </p:nvSpPr>
        <p:spPr>
          <a:xfrm>
            <a:off x="5675813" y="4334200"/>
            <a:ext cx="1987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a:solidFill>
                  <a:srgbClr val="4D124D"/>
                </a:solidFill>
                <a:latin typeface="Noto Sans JP"/>
                <a:ea typeface="Noto Sans JP"/>
                <a:cs typeface="Noto Sans JP"/>
                <a:sym typeface="Noto Sans JP"/>
              </a:rPr>
              <a:t>Blanqueamiento de un Arrecife de Coral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525350" y="368825"/>
            <a:ext cx="4353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Recolección de datos</a:t>
            </a:r>
            <a:endParaRPr b="1">
              <a:solidFill>
                <a:srgbClr val="4D124D"/>
              </a:solidFill>
              <a:latin typeface="Noto Sans JP"/>
              <a:ea typeface="Noto Sans JP"/>
              <a:cs typeface="Noto Sans JP"/>
              <a:sym typeface="Noto Sans JP"/>
            </a:endParaRPr>
          </a:p>
        </p:txBody>
      </p:sp>
      <p:pic>
        <p:nvPicPr>
          <p:cNvPr id="88" name="Google Shape;88;p17" title="Captura de pantalla 2025-07-20 165453.png"/>
          <p:cNvPicPr preferRelativeResize="0"/>
          <p:nvPr/>
        </p:nvPicPr>
        <p:blipFill rotWithShape="1">
          <a:blip r:embed="rId4">
            <a:alphaModFix/>
          </a:blip>
          <a:srcRect b="0" l="9592" r="0" t="0"/>
          <a:stretch/>
        </p:blipFill>
        <p:spPr>
          <a:xfrm>
            <a:off x="2691025" y="948700"/>
            <a:ext cx="5936676" cy="3357149"/>
          </a:xfrm>
          <a:prstGeom prst="rect">
            <a:avLst/>
          </a:prstGeom>
          <a:noFill/>
          <a:ln>
            <a:noFill/>
          </a:ln>
        </p:spPr>
      </p:pic>
      <p:sp>
        <p:nvSpPr>
          <p:cNvPr id="89" name="Google Shape;89;p17"/>
          <p:cNvSpPr/>
          <p:nvPr/>
        </p:nvSpPr>
        <p:spPr>
          <a:xfrm>
            <a:off x="602875" y="1067675"/>
            <a:ext cx="2045700" cy="11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7"/>
          <p:cNvSpPr txBox="1"/>
          <p:nvPr>
            <p:ph type="title"/>
          </p:nvPr>
        </p:nvSpPr>
        <p:spPr>
          <a:xfrm>
            <a:off x="766525" y="1219175"/>
            <a:ext cx="1695900" cy="99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891"/>
              <a:buNone/>
            </a:pPr>
            <a:r>
              <a:rPr lang="es" sz="1400">
                <a:solidFill>
                  <a:srgbClr val="9900FF"/>
                </a:solidFill>
                <a:latin typeface="Noto Sans JP"/>
                <a:ea typeface="Noto Sans JP"/>
                <a:cs typeface="Noto Sans JP"/>
                <a:sym typeface="Noto Sans JP"/>
              </a:rPr>
              <a:t>¿Qué tenemos en las columnas de nuestro Dataset?</a:t>
            </a:r>
            <a:endParaRPr sz="1400">
              <a:solidFill>
                <a:srgbClr val="9900FF"/>
              </a:solidFill>
              <a:latin typeface="Noto Sans JP"/>
              <a:ea typeface="Noto Sans JP"/>
              <a:cs typeface="Noto Sans JP"/>
              <a:sym typeface="Noto Sans J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pic>
        <p:nvPicPr>
          <p:cNvPr id="95" name="Google Shape;95;p18" title="WhatsApp Image 2025-07-20 at 20.04.28.jpeg"/>
          <p:cNvPicPr preferRelativeResize="0"/>
          <p:nvPr/>
        </p:nvPicPr>
        <p:blipFill rotWithShape="1">
          <a:blip r:embed="rId4">
            <a:alphaModFix/>
          </a:blip>
          <a:srcRect b="0" l="3456" r="0" t="0"/>
          <a:stretch/>
        </p:blipFill>
        <p:spPr>
          <a:xfrm>
            <a:off x="2485225" y="1470775"/>
            <a:ext cx="6096349" cy="2859825"/>
          </a:xfrm>
          <a:prstGeom prst="rect">
            <a:avLst/>
          </a:prstGeom>
          <a:noFill/>
          <a:ln>
            <a:noFill/>
          </a:ln>
        </p:spPr>
      </p:pic>
      <p:sp>
        <p:nvSpPr>
          <p:cNvPr id="96" name="Google Shape;96;p18"/>
          <p:cNvSpPr txBox="1"/>
          <p:nvPr>
            <p:ph type="title"/>
          </p:nvPr>
        </p:nvSpPr>
        <p:spPr>
          <a:xfrm>
            <a:off x="525350" y="292625"/>
            <a:ext cx="413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4D124D"/>
                </a:solidFill>
                <a:latin typeface="Noto Sans JP"/>
                <a:ea typeface="Noto Sans JP"/>
                <a:cs typeface="Noto Sans JP"/>
                <a:sym typeface="Noto Sans JP"/>
              </a:rPr>
              <a:t>Recolección de datos</a:t>
            </a:r>
            <a:endParaRPr b="1">
              <a:solidFill>
                <a:srgbClr val="4D124D"/>
              </a:solidFill>
              <a:latin typeface="Noto Sans JP"/>
              <a:ea typeface="Noto Sans JP"/>
              <a:cs typeface="Noto Sans JP"/>
              <a:sym typeface="Noto Sans JP"/>
            </a:endParaRPr>
          </a:p>
        </p:txBody>
      </p:sp>
      <p:sp>
        <p:nvSpPr>
          <p:cNvPr id="97" name="Google Shape;97;p18"/>
          <p:cNvSpPr txBox="1"/>
          <p:nvPr/>
        </p:nvSpPr>
        <p:spPr>
          <a:xfrm>
            <a:off x="855400" y="1127200"/>
            <a:ext cx="435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4D124D"/>
                </a:solidFill>
                <a:latin typeface="Noto Sans JP"/>
                <a:ea typeface="Noto Sans JP"/>
                <a:cs typeface="Noto Sans JP"/>
                <a:sym typeface="Noto Sans JP"/>
              </a:rPr>
              <a:t>Mapa de las locaciones presentes en el Dataset</a:t>
            </a:r>
            <a:endParaRPr sz="23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525350" y="826025"/>
            <a:ext cx="7378500" cy="51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1961"/>
              <a:buNone/>
            </a:pPr>
            <a:r>
              <a:rPr lang="es" sz="1438">
                <a:solidFill>
                  <a:srgbClr val="6958A5"/>
                </a:solidFill>
                <a:latin typeface="Noto Sans JP"/>
                <a:ea typeface="Noto Sans JP"/>
                <a:cs typeface="Noto Sans JP"/>
                <a:sym typeface="Noto Sans JP"/>
              </a:rPr>
              <a:t>Trabajamos primero con las variables numéricas para ver cómo se correlacionan entre sí y destacar algunas características de cada una.</a:t>
            </a:r>
            <a:endParaRPr sz="1438">
              <a:solidFill>
                <a:srgbClr val="6958A5"/>
              </a:solidFill>
              <a:latin typeface="Noto Sans JP"/>
              <a:ea typeface="Noto Sans JP"/>
              <a:cs typeface="Noto Sans JP"/>
              <a:sym typeface="Noto Sans JP"/>
            </a:endParaRPr>
          </a:p>
        </p:txBody>
      </p:sp>
      <p:pic>
        <p:nvPicPr>
          <p:cNvPr id="103" name="Google Shape;103;p19" title="Captura de pantalla 2025-07-20 171119.png"/>
          <p:cNvPicPr preferRelativeResize="0"/>
          <p:nvPr/>
        </p:nvPicPr>
        <p:blipFill>
          <a:blip r:embed="rId4">
            <a:alphaModFix/>
          </a:blip>
          <a:stretch>
            <a:fillRect/>
          </a:stretch>
        </p:blipFill>
        <p:spPr>
          <a:xfrm>
            <a:off x="2238900" y="1459275"/>
            <a:ext cx="4059376" cy="3009850"/>
          </a:xfrm>
          <a:prstGeom prst="rect">
            <a:avLst/>
          </a:prstGeom>
          <a:noFill/>
          <a:ln>
            <a:noFill/>
          </a:ln>
        </p:spPr>
      </p:pic>
      <p:pic>
        <p:nvPicPr>
          <p:cNvPr id="104" name="Google Shape;104;p19"/>
          <p:cNvPicPr preferRelativeResize="0"/>
          <p:nvPr/>
        </p:nvPicPr>
        <p:blipFill>
          <a:blip r:embed="rId5">
            <a:alphaModFix/>
          </a:blip>
          <a:stretch>
            <a:fillRect/>
          </a:stretch>
        </p:blipFill>
        <p:spPr>
          <a:xfrm>
            <a:off x="4127125" y="1761650"/>
            <a:ext cx="4357751" cy="2816725"/>
          </a:xfrm>
          <a:prstGeom prst="rect">
            <a:avLst/>
          </a:prstGeom>
          <a:noFill/>
          <a:ln>
            <a:noFill/>
          </a:ln>
        </p:spPr>
      </p:pic>
      <p:sp>
        <p:nvSpPr>
          <p:cNvPr id="105" name="Google Shape;105;p19"/>
          <p:cNvSpPr txBox="1"/>
          <p:nvPr/>
        </p:nvSpPr>
        <p:spPr>
          <a:xfrm>
            <a:off x="629425" y="334675"/>
            <a:ext cx="66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rgbClr val="4D124D"/>
                </a:solidFill>
                <a:latin typeface="Noto Sans JP"/>
                <a:ea typeface="Noto Sans JP"/>
                <a:cs typeface="Noto Sans JP"/>
                <a:sym typeface="Noto Sans JP"/>
              </a:rPr>
              <a:t>Exploración y Procesamiento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644125" y="964050"/>
            <a:ext cx="5961900" cy="132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891"/>
              <a:buNone/>
            </a:pPr>
            <a:r>
              <a:rPr lang="es" sz="1438">
                <a:solidFill>
                  <a:srgbClr val="6958A5"/>
                </a:solidFill>
                <a:latin typeface="Noto Sans JP"/>
                <a:ea typeface="Noto Sans JP"/>
                <a:cs typeface="Noto Sans JP"/>
                <a:sym typeface="Noto Sans JP"/>
              </a:rPr>
              <a:t>El tratamiento de los outliers lo pensamos en relación a qué tanto se </a:t>
            </a:r>
            <a:r>
              <a:rPr lang="es" sz="1438">
                <a:solidFill>
                  <a:srgbClr val="6958A5"/>
                </a:solidFill>
                <a:latin typeface="Noto Sans JP"/>
                <a:ea typeface="Noto Sans JP"/>
                <a:cs typeface="Noto Sans JP"/>
                <a:sym typeface="Noto Sans JP"/>
              </a:rPr>
              <a:t>correspondían</a:t>
            </a:r>
            <a:r>
              <a:rPr lang="es" sz="1438">
                <a:solidFill>
                  <a:srgbClr val="6958A5"/>
                </a:solidFill>
                <a:latin typeface="Noto Sans JP"/>
                <a:ea typeface="Noto Sans JP"/>
                <a:cs typeface="Noto Sans JP"/>
                <a:sym typeface="Noto Sans JP"/>
              </a:rPr>
              <a:t> estos valores inusuales también con valores altos de otras variables climáticas. En este sentido, luego de un análisis exhaustivo, decidimos conservar los valores extremos del dataset.</a:t>
            </a:r>
            <a:endParaRPr sz="1438">
              <a:solidFill>
                <a:srgbClr val="6958A5"/>
              </a:solidFill>
              <a:latin typeface="Noto Sans JP"/>
              <a:ea typeface="Noto Sans JP"/>
              <a:cs typeface="Noto Sans JP"/>
              <a:sym typeface="Noto Sans JP"/>
            </a:endParaRPr>
          </a:p>
        </p:txBody>
      </p:sp>
      <p:sp>
        <p:nvSpPr>
          <p:cNvPr id="111" name="Google Shape;111;p20"/>
          <p:cNvSpPr txBox="1"/>
          <p:nvPr/>
        </p:nvSpPr>
        <p:spPr>
          <a:xfrm>
            <a:off x="720325" y="337200"/>
            <a:ext cx="511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rgbClr val="4D124D"/>
                </a:solidFill>
                <a:latin typeface="Noto Sans JP"/>
                <a:ea typeface="Noto Sans JP"/>
                <a:cs typeface="Noto Sans JP"/>
                <a:sym typeface="Noto Sans JP"/>
              </a:rPr>
              <a:t>Outliers</a:t>
            </a:r>
            <a:endParaRPr b="1" sz="2800">
              <a:solidFill>
                <a:srgbClr val="4D124D"/>
              </a:solidFill>
              <a:latin typeface="Noto Sans JP"/>
              <a:ea typeface="Noto Sans JP"/>
              <a:cs typeface="Noto Sans JP"/>
              <a:sym typeface="Noto Sans JP"/>
            </a:endParaRPr>
          </a:p>
        </p:txBody>
      </p:sp>
      <p:pic>
        <p:nvPicPr>
          <p:cNvPr id="112" name="Google Shape;112;p20" title="Captura de pantalla 2025-07-20 171738.png"/>
          <p:cNvPicPr preferRelativeResize="0"/>
          <p:nvPr/>
        </p:nvPicPr>
        <p:blipFill rotWithShape="1">
          <a:blip r:embed="rId4">
            <a:alphaModFix/>
          </a:blip>
          <a:srcRect b="62513" l="0" r="0" t="0"/>
          <a:stretch/>
        </p:blipFill>
        <p:spPr>
          <a:xfrm>
            <a:off x="720325" y="815575"/>
            <a:ext cx="6195476" cy="1614149"/>
          </a:xfrm>
          <a:prstGeom prst="rect">
            <a:avLst/>
          </a:prstGeom>
          <a:noFill/>
          <a:ln>
            <a:noFill/>
          </a:ln>
        </p:spPr>
      </p:pic>
      <p:pic>
        <p:nvPicPr>
          <p:cNvPr id="113" name="Google Shape;113;p20" title="Captura de pantalla 2025-07-20 171738.png"/>
          <p:cNvPicPr preferRelativeResize="0"/>
          <p:nvPr/>
        </p:nvPicPr>
        <p:blipFill rotWithShape="1">
          <a:blip r:embed="rId4">
            <a:alphaModFix/>
          </a:blip>
          <a:srcRect b="-4052" l="795" r="-5408" t="37064"/>
          <a:stretch/>
        </p:blipFill>
        <p:spPr>
          <a:xfrm>
            <a:off x="2357950" y="1617300"/>
            <a:ext cx="6610201" cy="2941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677750" y="445025"/>
            <a:ext cx="7273500" cy="82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1961"/>
              <a:buNone/>
            </a:pPr>
            <a:r>
              <a:rPr lang="es" sz="1438">
                <a:solidFill>
                  <a:srgbClr val="6958A5"/>
                </a:solidFill>
                <a:latin typeface="Noto Sans JP"/>
                <a:ea typeface="Noto Sans JP"/>
                <a:cs typeface="Noto Sans JP"/>
                <a:sym typeface="Noto Sans JP"/>
              </a:rPr>
              <a:t>Otro análisis interesante es considerando la ubicación espacial y temporal de los eventos, ya que el cambio climático no afecta a las regiones de igual manera y se necesita una escala temporal grande para observar las consecuencias.</a:t>
            </a:r>
            <a:endParaRPr sz="1438">
              <a:solidFill>
                <a:srgbClr val="6958A5"/>
              </a:solidFill>
              <a:latin typeface="Noto Sans JP"/>
              <a:ea typeface="Noto Sans JP"/>
              <a:cs typeface="Noto Sans JP"/>
              <a:sym typeface="Noto Sans JP"/>
            </a:endParaRPr>
          </a:p>
        </p:txBody>
      </p:sp>
      <p:pic>
        <p:nvPicPr>
          <p:cNvPr id="119" name="Google Shape;119;p21" title="Captura de pantalla 2025-07-20 173126.png"/>
          <p:cNvPicPr preferRelativeResize="0"/>
          <p:nvPr/>
        </p:nvPicPr>
        <p:blipFill rotWithShape="1">
          <a:blip r:embed="rId4">
            <a:alphaModFix/>
          </a:blip>
          <a:srcRect b="0" l="0" r="19309" t="0"/>
          <a:stretch/>
        </p:blipFill>
        <p:spPr>
          <a:xfrm>
            <a:off x="2527375" y="1191875"/>
            <a:ext cx="5526573" cy="3399225"/>
          </a:xfrm>
          <a:prstGeom prst="rect">
            <a:avLst/>
          </a:prstGeom>
          <a:noFill/>
          <a:ln>
            <a:noFill/>
          </a:ln>
        </p:spPr>
      </p:pic>
      <p:pic>
        <p:nvPicPr>
          <p:cNvPr id="120" name="Google Shape;120;p21" title="Captura de pantalla 2025-07-20 173145.png"/>
          <p:cNvPicPr preferRelativeResize="0"/>
          <p:nvPr/>
        </p:nvPicPr>
        <p:blipFill rotWithShape="1">
          <a:blip r:embed="rId5">
            <a:alphaModFix/>
          </a:blip>
          <a:srcRect b="62826" l="84614" r="0" t="6835"/>
          <a:stretch/>
        </p:blipFill>
        <p:spPr>
          <a:xfrm>
            <a:off x="900575" y="1191873"/>
            <a:ext cx="1342099" cy="1303675"/>
          </a:xfrm>
          <a:prstGeom prst="rect">
            <a:avLst/>
          </a:prstGeom>
          <a:noFill/>
          <a:ln>
            <a:noFill/>
          </a:ln>
        </p:spPr>
      </p:pic>
      <p:pic>
        <p:nvPicPr>
          <p:cNvPr id="121" name="Google Shape;121;p21" title="Captura de pantalla 2025-07-20 173145.png"/>
          <p:cNvPicPr preferRelativeResize="0"/>
          <p:nvPr/>
        </p:nvPicPr>
        <p:blipFill rotWithShape="1">
          <a:blip r:embed="rId5">
            <a:alphaModFix/>
          </a:blip>
          <a:srcRect b="0" l="0" r="18666" t="0"/>
          <a:stretch/>
        </p:blipFill>
        <p:spPr>
          <a:xfrm>
            <a:off x="2484513" y="1191875"/>
            <a:ext cx="5612299" cy="339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